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4"/>
    <p:sldMasterId id="2147483680" r:id="rId5"/>
  </p:sldMasterIdLst>
  <p:notesMasterIdLst>
    <p:notesMasterId r:id="rId59"/>
  </p:notesMasterIdLst>
  <p:sldIdLst>
    <p:sldId id="256" r:id="rId6"/>
    <p:sldId id="449" r:id="rId7"/>
    <p:sldId id="450" r:id="rId8"/>
    <p:sldId id="451" r:id="rId9"/>
    <p:sldId id="452" r:id="rId10"/>
    <p:sldId id="453" r:id="rId11"/>
    <p:sldId id="259" r:id="rId12"/>
    <p:sldId id="454" r:id="rId13"/>
    <p:sldId id="457" r:id="rId14"/>
    <p:sldId id="458" r:id="rId15"/>
    <p:sldId id="459" r:id="rId16"/>
    <p:sldId id="460" r:id="rId17"/>
    <p:sldId id="461" r:id="rId18"/>
    <p:sldId id="462" r:id="rId19"/>
    <p:sldId id="463" r:id="rId20"/>
    <p:sldId id="465" r:id="rId21"/>
    <p:sldId id="466" r:id="rId22"/>
    <p:sldId id="467" r:id="rId23"/>
    <p:sldId id="468" r:id="rId24"/>
    <p:sldId id="469" r:id="rId25"/>
    <p:sldId id="470" r:id="rId26"/>
    <p:sldId id="471" r:id="rId27"/>
    <p:sldId id="472" r:id="rId28"/>
    <p:sldId id="281" r:id="rId29"/>
    <p:sldId id="473" r:id="rId30"/>
    <p:sldId id="425" r:id="rId31"/>
    <p:sldId id="474" r:id="rId32"/>
    <p:sldId id="475" r:id="rId33"/>
    <p:sldId id="476" r:id="rId34"/>
    <p:sldId id="477" r:id="rId35"/>
    <p:sldId id="478" r:id="rId36"/>
    <p:sldId id="479" r:id="rId37"/>
    <p:sldId id="480" r:id="rId38"/>
    <p:sldId id="481" r:id="rId39"/>
    <p:sldId id="482" r:id="rId40"/>
    <p:sldId id="483" r:id="rId41"/>
    <p:sldId id="484" r:id="rId42"/>
    <p:sldId id="485" r:id="rId43"/>
    <p:sldId id="486" r:id="rId44"/>
    <p:sldId id="487" r:id="rId45"/>
    <p:sldId id="488" r:id="rId46"/>
    <p:sldId id="489" r:id="rId47"/>
    <p:sldId id="490" r:id="rId48"/>
    <p:sldId id="491" r:id="rId49"/>
    <p:sldId id="492" r:id="rId50"/>
    <p:sldId id="493" r:id="rId51"/>
    <p:sldId id="494" r:id="rId52"/>
    <p:sldId id="495" r:id="rId53"/>
    <p:sldId id="496" r:id="rId54"/>
    <p:sldId id="497" r:id="rId55"/>
    <p:sldId id="498" r:id="rId56"/>
    <p:sldId id="499" r:id="rId57"/>
    <p:sldId id="500"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54" autoAdjust="0"/>
    <p:restoredTop sz="85429" autoAdjust="0"/>
  </p:normalViewPr>
  <p:slideViewPr>
    <p:cSldViewPr snapToGrid="0">
      <p:cViewPr varScale="1">
        <p:scale>
          <a:sx n="97" d="100"/>
          <a:sy n="97" d="100"/>
        </p:scale>
        <p:origin x="630" y="9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F774C-70F7-4ED4-813C-739E51CF8487}" type="datetimeFigureOut">
              <a:rPr lang="en-US" smtClean="0"/>
              <a:t>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24A772-5D94-4F12-8B86-44D4FB26368F}" type="slidenum">
              <a:rPr lang="en-US" smtClean="0"/>
              <a:t>‹#›</a:t>
            </a:fld>
            <a:endParaRPr lang="en-US" dirty="0"/>
          </a:p>
        </p:txBody>
      </p:sp>
    </p:spTree>
    <p:extLst>
      <p:ext uri="{BB962C8B-B14F-4D97-AF65-F5344CB8AC3E}">
        <p14:creationId xmlns:p14="http://schemas.microsoft.com/office/powerpoint/2010/main" val="26884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225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608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697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066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42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59E93C-6FBB-440D-8A0D-B6ADFAA9D7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9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959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474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069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920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10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635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769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104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499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44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289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728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642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143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848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052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744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596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654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457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43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63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87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9562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781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526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179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388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605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243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008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2290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328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1169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228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129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23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89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330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222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C928DC-4E71-4CB0-9599-61B977E9C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18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9E6C5-5153-4BFB-B30E-D26B60D47D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EAB228-477D-4F13-B1DA-9191ED4210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787E8E-29CF-47D0-9892-62454F342633}"/>
              </a:ext>
            </a:extLst>
          </p:cNvPr>
          <p:cNvSpPr>
            <a:spLocks noGrp="1"/>
          </p:cNvSpPr>
          <p:nvPr>
            <p:ph type="dt" sz="half" idx="10"/>
          </p:nvPr>
        </p:nvSpPr>
        <p:spPr/>
        <p:txBody>
          <a:bodyPr/>
          <a:lstStyle/>
          <a:p>
            <a:fld id="{656414A9-0B75-45C7-830E-56754815A6BA}" type="datetimeFigureOut">
              <a:rPr lang="en-US" smtClean="0"/>
              <a:t>1/3/2023</a:t>
            </a:fld>
            <a:endParaRPr lang="en-US"/>
          </a:p>
        </p:txBody>
      </p:sp>
      <p:sp>
        <p:nvSpPr>
          <p:cNvPr id="5" name="Footer Placeholder 4">
            <a:extLst>
              <a:ext uri="{FF2B5EF4-FFF2-40B4-BE49-F238E27FC236}">
                <a16:creationId xmlns:a16="http://schemas.microsoft.com/office/drawing/2014/main" id="{E586F950-E495-4441-8C3B-78B0039C6A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18D64-DC88-43B1-8970-2390D49D692B}"/>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1459875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673BB-5119-4DDD-9516-63F46347B7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52F306-79B1-49C2-A551-8CC289F4C7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6591C-E641-4F82-A18F-E88559B01D3B}"/>
              </a:ext>
            </a:extLst>
          </p:cNvPr>
          <p:cNvSpPr>
            <a:spLocks noGrp="1"/>
          </p:cNvSpPr>
          <p:nvPr>
            <p:ph type="dt" sz="half" idx="10"/>
          </p:nvPr>
        </p:nvSpPr>
        <p:spPr/>
        <p:txBody>
          <a:bodyPr/>
          <a:lstStyle/>
          <a:p>
            <a:fld id="{656414A9-0B75-45C7-830E-56754815A6BA}" type="datetimeFigureOut">
              <a:rPr lang="en-US" smtClean="0"/>
              <a:t>1/3/2023</a:t>
            </a:fld>
            <a:endParaRPr lang="en-US"/>
          </a:p>
        </p:txBody>
      </p:sp>
      <p:sp>
        <p:nvSpPr>
          <p:cNvPr id="5" name="Footer Placeholder 4">
            <a:extLst>
              <a:ext uri="{FF2B5EF4-FFF2-40B4-BE49-F238E27FC236}">
                <a16:creationId xmlns:a16="http://schemas.microsoft.com/office/drawing/2014/main" id="{0553E3AC-4761-4440-8BBB-5F00DBB49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E159D-78DE-40C0-BD94-4F94CE099FC8}"/>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2582042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49861A-8098-4D68-BCC7-71351127C5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D60DA4-E057-4EE3-9432-BC8ACDC7A5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DAEA9-8F68-48FF-A25C-1ABC8C3641A3}"/>
              </a:ext>
            </a:extLst>
          </p:cNvPr>
          <p:cNvSpPr>
            <a:spLocks noGrp="1"/>
          </p:cNvSpPr>
          <p:nvPr>
            <p:ph type="dt" sz="half" idx="10"/>
          </p:nvPr>
        </p:nvSpPr>
        <p:spPr/>
        <p:txBody>
          <a:bodyPr/>
          <a:lstStyle/>
          <a:p>
            <a:fld id="{656414A9-0B75-45C7-830E-56754815A6BA}" type="datetimeFigureOut">
              <a:rPr lang="en-US" smtClean="0"/>
              <a:t>1/3/2023</a:t>
            </a:fld>
            <a:endParaRPr lang="en-US"/>
          </a:p>
        </p:txBody>
      </p:sp>
      <p:sp>
        <p:nvSpPr>
          <p:cNvPr id="5" name="Footer Placeholder 4">
            <a:extLst>
              <a:ext uri="{FF2B5EF4-FFF2-40B4-BE49-F238E27FC236}">
                <a16:creationId xmlns:a16="http://schemas.microsoft.com/office/drawing/2014/main" id="{906F9BD3-49AC-4EB5-9028-605C500923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B9FC-6A2A-468E-9C05-86A876184876}"/>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1465784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0BA61DBF-ECB0-4505-9F7C-04B13E55E20C}" type="datetimeFigureOut">
              <a:rPr lang="en-US" smtClean="0"/>
              <a:t>1/3/2023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285FA2CD-851B-43BD-A62C-1F9652819913}" type="slidenum">
              <a:rPr lang="en-US" smtClean="0"/>
              <a:t>‹#›</a:t>
            </a:fld>
            <a:endParaRPr lang="en-US" dirty="0"/>
          </a:p>
        </p:txBody>
      </p:sp>
    </p:spTree>
    <p:extLst>
      <p:ext uri="{BB962C8B-B14F-4D97-AF65-F5344CB8AC3E}">
        <p14:creationId xmlns:p14="http://schemas.microsoft.com/office/powerpoint/2010/main" val="252234421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A61DBF-ECB0-4505-9F7C-04B13E55E20C}" type="datetimeFigureOut">
              <a:rPr lang="en-US" smtClean="0"/>
              <a:t>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5FA2CD-851B-43BD-A62C-1F9652819913}" type="slidenum">
              <a:rPr lang="en-US" smtClean="0"/>
              <a:t>‹#›</a:t>
            </a:fld>
            <a:endParaRPr lang="en-US" dirty="0"/>
          </a:p>
        </p:txBody>
      </p:sp>
    </p:spTree>
    <p:extLst>
      <p:ext uri="{BB962C8B-B14F-4D97-AF65-F5344CB8AC3E}">
        <p14:creationId xmlns:p14="http://schemas.microsoft.com/office/powerpoint/2010/main" val="1944249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A61DBF-ECB0-4505-9F7C-04B13E55E20C}" type="datetimeFigureOut">
              <a:rPr lang="en-US" smtClean="0"/>
              <a:t>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5FA2CD-851B-43BD-A62C-1F9652819913}" type="slidenum">
              <a:rPr lang="en-US" smtClean="0"/>
              <a:t>‹#›</a:t>
            </a:fld>
            <a:endParaRPr lang="en-US" dirty="0"/>
          </a:p>
        </p:txBody>
      </p:sp>
    </p:spTree>
    <p:extLst>
      <p:ext uri="{BB962C8B-B14F-4D97-AF65-F5344CB8AC3E}">
        <p14:creationId xmlns:p14="http://schemas.microsoft.com/office/powerpoint/2010/main" val="128980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A61DBF-ECB0-4505-9F7C-04B13E55E20C}" type="datetimeFigureOut">
              <a:rPr lang="en-US" smtClean="0"/>
              <a:t>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5FA2CD-851B-43BD-A62C-1F9652819913}" type="slidenum">
              <a:rPr lang="en-US" smtClean="0"/>
              <a:t>‹#›</a:t>
            </a:fld>
            <a:endParaRPr lang="en-US" dirty="0"/>
          </a:p>
        </p:txBody>
      </p:sp>
    </p:spTree>
    <p:extLst>
      <p:ext uri="{BB962C8B-B14F-4D97-AF65-F5344CB8AC3E}">
        <p14:creationId xmlns:p14="http://schemas.microsoft.com/office/powerpoint/2010/main" val="559287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A61DBF-ECB0-4505-9F7C-04B13E55E20C}" type="datetimeFigureOut">
              <a:rPr lang="en-US" smtClean="0"/>
              <a:t>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85FA2CD-851B-43BD-A62C-1F9652819913}" type="slidenum">
              <a:rPr lang="en-US" smtClean="0"/>
              <a:t>‹#›</a:t>
            </a:fld>
            <a:endParaRPr lang="en-US" dirty="0"/>
          </a:p>
        </p:txBody>
      </p:sp>
    </p:spTree>
    <p:extLst>
      <p:ext uri="{BB962C8B-B14F-4D97-AF65-F5344CB8AC3E}">
        <p14:creationId xmlns:p14="http://schemas.microsoft.com/office/powerpoint/2010/main" val="1978802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A61DBF-ECB0-4505-9F7C-04B13E55E20C}" type="datetimeFigureOut">
              <a:rPr lang="en-US" smtClean="0"/>
              <a:t>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85FA2CD-851B-43BD-A62C-1F9652819913}" type="slidenum">
              <a:rPr lang="en-US" smtClean="0"/>
              <a:t>‹#›</a:t>
            </a:fld>
            <a:endParaRPr lang="en-US" dirty="0"/>
          </a:p>
        </p:txBody>
      </p:sp>
    </p:spTree>
    <p:extLst>
      <p:ext uri="{BB962C8B-B14F-4D97-AF65-F5344CB8AC3E}">
        <p14:creationId xmlns:p14="http://schemas.microsoft.com/office/powerpoint/2010/main" val="3952816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0BA61DBF-ECB0-4505-9F7C-04B13E55E20C}" type="datetimeFigureOut">
              <a:rPr lang="en-US" smtClean="0"/>
              <a:t>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85FA2CD-851B-43BD-A62C-1F9652819913}" type="slidenum">
              <a:rPr lang="en-US" smtClean="0"/>
              <a:t>‹#›</a:t>
            </a:fld>
            <a:endParaRPr lang="en-US" dirty="0"/>
          </a:p>
        </p:txBody>
      </p:sp>
    </p:spTree>
    <p:extLst>
      <p:ext uri="{BB962C8B-B14F-4D97-AF65-F5344CB8AC3E}">
        <p14:creationId xmlns:p14="http://schemas.microsoft.com/office/powerpoint/2010/main" val="3241531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A61DBF-ECB0-4505-9F7C-04B13E55E20C}" type="datetimeFigureOut">
              <a:rPr lang="en-US" smtClean="0"/>
              <a:t>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5FA2CD-851B-43BD-A62C-1F9652819913}" type="slidenum">
              <a:rPr lang="en-US" smtClean="0"/>
              <a:t>‹#›</a:t>
            </a:fld>
            <a:endParaRPr lang="en-US" dirty="0"/>
          </a:p>
        </p:txBody>
      </p:sp>
    </p:spTree>
    <p:extLst>
      <p:ext uri="{BB962C8B-B14F-4D97-AF65-F5344CB8AC3E}">
        <p14:creationId xmlns:p14="http://schemas.microsoft.com/office/powerpoint/2010/main" val="4079228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B4393-026E-4B31-BEA2-9EB89F586D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2A0BA-E50F-4A62-B055-A97EC578D7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4DC2C7-3E19-49A4-AA61-CB62950A7DB0}"/>
              </a:ext>
            </a:extLst>
          </p:cNvPr>
          <p:cNvSpPr>
            <a:spLocks noGrp="1"/>
          </p:cNvSpPr>
          <p:nvPr>
            <p:ph type="dt" sz="half" idx="10"/>
          </p:nvPr>
        </p:nvSpPr>
        <p:spPr/>
        <p:txBody>
          <a:bodyPr/>
          <a:lstStyle/>
          <a:p>
            <a:fld id="{656414A9-0B75-45C7-830E-56754815A6BA}" type="datetimeFigureOut">
              <a:rPr lang="en-US" smtClean="0"/>
              <a:t>1/3/2023</a:t>
            </a:fld>
            <a:endParaRPr lang="en-US"/>
          </a:p>
        </p:txBody>
      </p:sp>
      <p:sp>
        <p:nvSpPr>
          <p:cNvPr id="5" name="Footer Placeholder 4">
            <a:extLst>
              <a:ext uri="{FF2B5EF4-FFF2-40B4-BE49-F238E27FC236}">
                <a16:creationId xmlns:a16="http://schemas.microsoft.com/office/drawing/2014/main" id="{03CD0504-91E4-4760-B9C8-C933BA79C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E5410-0066-40CF-95EA-7722037E6A74}"/>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553553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A61DBF-ECB0-4505-9F7C-04B13E55E20C}" type="datetimeFigureOut">
              <a:rPr lang="en-US" smtClean="0"/>
              <a:t>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5FA2CD-851B-43BD-A62C-1F9652819913}" type="slidenum">
              <a:rPr lang="en-US" smtClean="0"/>
              <a:t>‹#›</a:t>
            </a:fld>
            <a:endParaRPr lang="en-US" dirty="0"/>
          </a:p>
        </p:txBody>
      </p:sp>
    </p:spTree>
    <p:extLst>
      <p:ext uri="{BB962C8B-B14F-4D97-AF65-F5344CB8AC3E}">
        <p14:creationId xmlns:p14="http://schemas.microsoft.com/office/powerpoint/2010/main" val="3310656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A61DBF-ECB0-4505-9F7C-04B13E55E20C}" type="datetimeFigureOut">
              <a:rPr lang="en-US" smtClean="0"/>
              <a:t>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5FA2CD-851B-43BD-A62C-1F9652819913}" type="slidenum">
              <a:rPr lang="en-US" smtClean="0"/>
              <a:t>‹#›</a:t>
            </a:fld>
            <a:endParaRPr lang="en-US" dirty="0"/>
          </a:p>
        </p:txBody>
      </p:sp>
    </p:spTree>
    <p:extLst>
      <p:ext uri="{BB962C8B-B14F-4D97-AF65-F5344CB8AC3E}">
        <p14:creationId xmlns:p14="http://schemas.microsoft.com/office/powerpoint/2010/main" val="3383524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A61DBF-ECB0-4505-9F7C-04B13E55E20C}" type="datetimeFigureOut">
              <a:rPr lang="en-US" smtClean="0"/>
              <a:t>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5FA2CD-851B-43BD-A62C-1F9652819913}" type="slidenum">
              <a:rPr lang="en-US" smtClean="0"/>
              <a:t>‹#›</a:t>
            </a:fld>
            <a:endParaRPr lang="en-US" dirty="0"/>
          </a:p>
        </p:txBody>
      </p:sp>
    </p:spTree>
    <p:extLst>
      <p:ext uri="{BB962C8B-B14F-4D97-AF65-F5344CB8AC3E}">
        <p14:creationId xmlns:p14="http://schemas.microsoft.com/office/powerpoint/2010/main" val="4170899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A61DBF-ECB0-4505-9F7C-04B13E55E20C}" type="datetimeFigureOut">
              <a:rPr lang="en-US" smtClean="0"/>
              <a:t>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5FA2CD-851B-43BD-A62C-1F9652819913}" type="slidenum">
              <a:rPr lang="en-US" smtClean="0"/>
              <a:t>‹#›</a:t>
            </a:fld>
            <a:endParaRPr lang="en-US" dirty="0"/>
          </a:p>
        </p:txBody>
      </p:sp>
    </p:spTree>
    <p:extLst>
      <p:ext uri="{BB962C8B-B14F-4D97-AF65-F5344CB8AC3E}">
        <p14:creationId xmlns:p14="http://schemas.microsoft.com/office/powerpoint/2010/main" val="3437605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A61DBF-ECB0-4505-9F7C-04B13E55E20C}" type="datetimeFigureOut">
              <a:rPr lang="en-US" smtClean="0"/>
              <a:t>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5FA2CD-851B-43BD-A62C-1F9652819913}" type="slidenum">
              <a:rPr lang="en-US" smtClean="0"/>
              <a:t>‹#›</a:t>
            </a:fld>
            <a:endParaRPr lang="en-US" dirty="0"/>
          </a:p>
        </p:txBody>
      </p:sp>
    </p:spTree>
    <p:extLst>
      <p:ext uri="{BB962C8B-B14F-4D97-AF65-F5344CB8AC3E}">
        <p14:creationId xmlns:p14="http://schemas.microsoft.com/office/powerpoint/2010/main" val="1492386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A61DBF-ECB0-4505-9F7C-04B13E55E20C}" type="datetimeFigureOut">
              <a:rPr lang="en-US" smtClean="0"/>
              <a:t>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5FA2CD-851B-43BD-A62C-1F9652819913}" type="slidenum">
              <a:rPr lang="en-US" smtClean="0"/>
              <a:t>‹#›</a:t>
            </a:fld>
            <a:endParaRPr lang="en-US" dirty="0"/>
          </a:p>
        </p:txBody>
      </p:sp>
    </p:spTree>
    <p:extLst>
      <p:ext uri="{BB962C8B-B14F-4D97-AF65-F5344CB8AC3E}">
        <p14:creationId xmlns:p14="http://schemas.microsoft.com/office/powerpoint/2010/main" val="944125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A61DBF-ECB0-4505-9F7C-04B13E55E20C}" type="datetimeFigureOut">
              <a:rPr lang="en-US" smtClean="0"/>
              <a:t>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5FA2CD-851B-43BD-A62C-1F9652819913}" type="slidenum">
              <a:rPr lang="en-US" smtClean="0"/>
              <a:t>‹#›</a:t>
            </a:fld>
            <a:endParaRPr lang="en-US" dirty="0"/>
          </a:p>
        </p:txBody>
      </p:sp>
    </p:spTree>
    <p:extLst>
      <p:ext uri="{BB962C8B-B14F-4D97-AF65-F5344CB8AC3E}">
        <p14:creationId xmlns:p14="http://schemas.microsoft.com/office/powerpoint/2010/main" val="2714131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A61DBF-ECB0-4505-9F7C-04B13E55E20C}" type="datetimeFigureOut">
              <a:rPr lang="en-US" smtClean="0"/>
              <a:t>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5FA2CD-851B-43BD-A62C-1F9652819913}" type="slidenum">
              <a:rPr lang="en-US" smtClean="0"/>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667476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A61DBF-ECB0-4505-9F7C-04B13E55E20C}" type="datetimeFigureOut">
              <a:rPr lang="en-US" smtClean="0"/>
              <a:t>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5FA2CD-851B-43BD-A62C-1F9652819913}" type="slidenum">
              <a:rPr lang="en-US" smtClean="0"/>
              <a:t>‹#›</a:t>
            </a:fld>
            <a:endParaRPr lang="en-US" dirty="0"/>
          </a:p>
        </p:txBody>
      </p:sp>
    </p:spTree>
    <p:extLst>
      <p:ext uri="{BB962C8B-B14F-4D97-AF65-F5344CB8AC3E}">
        <p14:creationId xmlns:p14="http://schemas.microsoft.com/office/powerpoint/2010/main" val="4425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C996-E83E-4205-BDD1-0EFB20B1AF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D3693D-941F-4FD6-A2D0-FE7A991D4D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F14E2F-BA1E-4B46-BED0-3168C370632E}"/>
              </a:ext>
            </a:extLst>
          </p:cNvPr>
          <p:cNvSpPr>
            <a:spLocks noGrp="1"/>
          </p:cNvSpPr>
          <p:nvPr>
            <p:ph type="dt" sz="half" idx="10"/>
          </p:nvPr>
        </p:nvSpPr>
        <p:spPr/>
        <p:txBody>
          <a:bodyPr/>
          <a:lstStyle/>
          <a:p>
            <a:fld id="{656414A9-0B75-45C7-830E-56754815A6BA}" type="datetimeFigureOut">
              <a:rPr lang="en-US" smtClean="0"/>
              <a:t>1/3/2023</a:t>
            </a:fld>
            <a:endParaRPr lang="en-US"/>
          </a:p>
        </p:txBody>
      </p:sp>
      <p:sp>
        <p:nvSpPr>
          <p:cNvPr id="5" name="Footer Placeholder 4">
            <a:extLst>
              <a:ext uri="{FF2B5EF4-FFF2-40B4-BE49-F238E27FC236}">
                <a16:creationId xmlns:a16="http://schemas.microsoft.com/office/drawing/2014/main" id="{9AAEF918-A08D-4BE4-8C8E-32AFF3CA5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9EB04-9BDA-4032-8E43-F7CFE653501B}"/>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269312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8604-AD20-4FD6-A2EB-7CDD6884FD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48485F-7B66-481A-BAD4-65D1B9FAE9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C0723F-C27C-432A-B00B-F1328BB6B5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E49B16-91C0-4830-8087-8E0F75186832}"/>
              </a:ext>
            </a:extLst>
          </p:cNvPr>
          <p:cNvSpPr>
            <a:spLocks noGrp="1"/>
          </p:cNvSpPr>
          <p:nvPr>
            <p:ph type="dt" sz="half" idx="10"/>
          </p:nvPr>
        </p:nvSpPr>
        <p:spPr/>
        <p:txBody>
          <a:bodyPr/>
          <a:lstStyle/>
          <a:p>
            <a:fld id="{656414A9-0B75-45C7-830E-56754815A6BA}" type="datetimeFigureOut">
              <a:rPr lang="en-US" smtClean="0"/>
              <a:t>1/3/2023</a:t>
            </a:fld>
            <a:endParaRPr lang="en-US"/>
          </a:p>
        </p:txBody>
      </p:sp>
      <p:sp>
        <p:nvSpPr>
          <p:cNvPr id="6" name="Footer Placeholder 5">
            <a:extLst>
              <a:ext uri="{FF2B5EF4-FFF2-40B4-BE49-F238E27FC236}">
                <a16:creationId xmlns:a16="http://schemas.microsoft.com/office/drawing/2014/main" id="{A9DC8781-0508-4152-A96A-5DD576897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47C64-225C-4331-8025-43F27166DA92}"/>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2059557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90720-521B-4BD4-9BBB-A60082D6EB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5C434E-B48E-4711-B508-ABD19B3B42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DD8EB2-0472-4B09-AD83-C89DEAB33C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36FCBE-D500-4360-98AD-A04FB4EDC2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08C7BD-3EF2-4690-A750-06378A7AFE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36F1C8-BA06-444A-B4C7-61E6852A892B}"/>
              </a:ext>
            </a:extLst>
          </p:cNvPr>
          <p:cNvSpPr>
            <a:spLocks noGrp="1"/>
          </p:cNvSpPr>
          <p:nvPr>
            <p:ph type="dt" sz="half" idx="10"/>
          </p:nvPr>
        </p:nvSpPr>
        <p:spPr/>
        <p:txBody>
          <a:bodyPr/>
          <a:lstStyle/>
          <a:p>
            <a:fld id="{656414A9-0B75-45C7-830E-56754815A6BA}" type="datetimeFigureOut">
              <a:rPr lang="en-US" smtClean="0"/>
              <a:t>1/3/2023</a:t>
            </a:fld>
            <a:endParaRPr lang="en-US"/>
          </a:p>
        </p:txBody>
      </p:sp>
      <p:sp>
        <p:nvSpPr>
          <p:cNvPr id="8" name="Footer Placeholder 7">
            <a:extLst>
              <a:ext uri="{FF2B5EF4-FFF2-40B4-BE49-F238E27FC236}">
                <a16:creationId xmlns:a16="http://schemas.microsoft.com/office/drawing/2014/main" id="{D12B3209-1C5F-434E-983F-5E5E47FDDD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482218-3FC8-4FDB-8CA5-173E5D947C94}"/>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720731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27E62-A2BA-4593-9E43-B9B2AD4EF4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D69E3B-83F0-4267-9DA7-761DBF0277E8}"/>
              </a:ext>
            </a:extLst>
          </p:cNvPr>
          <p:cNvSpPr>
            <a:spLocks noGrp="1"/>
          </p:cNvSpPr>
          <p:nvPr>
            <p:ph type="dt" sz="half" idx="10"/>
          </p:nvPr>
        </p:nvSpPr>
        <p:spPr/>
        <p:txBody>
          <a:bodyPr/>
          <a:lstStyle/>
          <a:p>
            <a:fld id="{656414A9-0B75-45C7-830E-56754815A6BA}" type="datetimeFigureOut">
              <a:rPr lang="en-US" smtClean="0"/>
              <a:t>1/3/2023</a:t>
            </a:fld>
            <a:endParaRPr lang="en-US"/>
          </a:p>
        </p:txBody>
      </p:sp>
      <p:sp>
        <p:nvSpPr>
          <p:cNvPr id="4" name="Footer Placeholder 3">
            <a:extLst>
              <a:ext uri="{FF2B5EF4-FFF2-40B4-BE49-F238E27FC236}">
                <a16:creationId xmlns:a16="http://schemas.microsoft.com/office/drawing/2014/main" id="{0411AD75-D47B-46E1-B518-9E7A75DC91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9F56A7-214A-4325-B95F-94247A955FD3}"/>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3555682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A49A79-9233-4658-A0C4-FBDBA80AAE6F}"/>
              </a:ext>
            </a:extLst>
          </p:cNvPr>
          <p:cNvSpPr>
            <a:spLocks noGrp="1"/>
          </p:cNvSpPr>
          <p:nvPr>
            <p:ph type="dt" sz="half" idx="10"/>
          </p:nvPr>
        </p:nvSpPr>
        <p:spPr/>
        <p:txBody>
          <a:bodyPr/>
          <a:lstStyle/>
          <a:p>
            <a:fld id="{656414A9-0B75-45C7-830E-56754815A6BA}" type="datetimeFigureOut">
              <a:rPr lang="en-US" smtClean="0"/>
              <a:t>1/3/2023</a:t>
            </a:fld>
            <a:endParaRPr lang="en-US"/>
          </a:p>
        </p:txBody>
      </p:sp>
      <p:sp>
        <p:nvSpPr>
          <p:cNvPr id="3" name="Footer Placeholder 2">
            <a:extLst>
              <a:ext uri="{FF2B5EF4-FFF2-40B4-BE49-F238E27FC236}">
                <a16:creationId xmlns:a16="http://schemas.microsoft.com/office/drawing/2014/main" id="{19931709-3F53-4E40-8414-E11BADBA7A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741398-F801-4497-8771-33859BEF7199}"/>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524299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5364-E8ED-45E6-8B42-81096E875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11F5EB-0C27-4853-B26D-537B17BB3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AC8E84-7069-4CDD-82F5-61E217AD11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DF026-BAAB-458A-981C-AEC2552054EC}"/>
              </a:ext>
            </a:extLst>
          </p:cNvPr>
          <p:cNvSpPr>
            <a:spLocks noGrp="1"/>
          </p:cNvSpPr>
          <p:nvPr>
            <p:ph type="dt" sz="half" idx="10"/>
          </p:nvPr>
        </p:nvSpPr>
        <p:spPr/>
        <p:txBody>
          <a:bodyPr/>
          <a:lstStyle/>
          <a:p>
            <a:fld id="{656414A9-0B75-45C7-830E-56754815A6BA}" type="datetimeFigureOut">
              <a:rPr lang="en-US" smtClean="0"/>
              <a:t>1/3/2023</a:t>
            </a:fld>
            <a:endParaRPr lang="en-US"/>
          </a:p>
        </p:txBody>
      </p:sp>
      <p:sp>
        <p:nvSpPr>
          <p:cNvPr id="6" name="Footer Placeholder 5">
            <a:extLst>
              <a:ext uri="{FF2B5EF4-FFF2-40B4-BE49-F238E27FC236}">
                <a16:creationId xmlns:a16="http://schemas.microsoft.com/office/drawing/2014/main" id="{0C912777-5907-4FF9-A10B-0048B92AAE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16B279-2CED-4EDC-B7C1-83912126EAE5}"/>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317687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6674-E575-45FA-9362-0C330B8522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F5C5AF-09B5-4177-8A48-3158BB791D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DB8529-C4D6-4499-8A54-98F8FA4DC3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770484-204F-4CFB-8BB9-A8E0202EAC2B}"/>
              </a:ext>
            </a:extLst>
          </p:cNvPr>
          <p:cNvSpPr>
            <a:spLocks noGrp="1"/>
          </p:cNvSpPr>
          <p:nvPr>
            <p:ph type="dt" sz="half" idx="10"/>
          </p:nvPr>
        </p:nvSpPr>
        <p:spPr/>
        <p:txBody>
          <a:bodyPr/>
          <a:lstStyle/>
          <a:p>
            <a:fld id="{656414A9-0B75-45C7-830E-56754815A6BA}" type="datetimeFigureOut">
              <a:rPr lang="en-US" smtClean="0"/>
              <a:t>1/3/2023</a:t>
            </a:fld>
            <a:endParaRPr lang="en-US"/>
          </a:p>
        </p:txBody>
      </p:sp>
      <p:sp>
        <p:nvSpPr>
          <p:cNvPr id="6" name="Footer Placeholder 5">
            <a:extLst>
              <a:ext uri="{FF2B5EF4-FFF2-40B4-BE49-F238E27FC236}">
                <a16:creationId xmlns:a16="http://schemas.microsoft.com/office/drawing/2014/main" id="{1ABB9705-2CC2-4FB9-822B-3B58B6ACA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56D18A-96DD-44B4-B1E9-ADDFDD01C445}"/>
              </a:ext>
            </a:extLst>
          </p:cNvPr>
          <p:cNvSpPr>
            <a:spLocks noGrp="1"/>
          </p:cNvSpPr>
          <p:nvPr>
            <p:ph type="sldNum" sz="quarter" idx="12"/>
          </p:nvPr>
        </p:nvSpPr>
        <p:spPr/>
        <p:txBody>
          <a:bodyPr/>
          <a:lstStyle/>
          <a:p>
            <a:fld id="{ACB95E41-3F25-480F-83E6-0817FA75D84D}" type="slidenum">
              <a:rPr lang="en-US" smtClean="0"/>
              <a:t>‹#›</a:t>
            </a:fld>
            <a:endParaRPr lang="en-US"/>
          </a:p>
        </p:txBody>
      </p:sp>
    </p:spTree>
    <p:extLst>
      <p:ext uri="{BB962C8B-B14F-4D97-AF65-F5344CB8AC3E}">
        <p14:creationId xmlns:p14="http://schemas.microsoft.com/office/powerpoint/2010/main" val="3518487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FEA4F3-AA6D-4B45-9098-FA8BB8278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4160CA-5B7F-4E25-9869-DBEF92FE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B9A7E-2A5E-4858-B0AC-C3F123632C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414A9-0B75-45C7-830E-56754815A6BA}" type="datetimeFigureOut">
              <a:rPr lang="en-US" smtClean="0"/>
              <a:t>1/3/2023</a:t>
            </a:fld>
            <a:endParaRPr lang="en-US"/>
          </a:p>
        </p:txBody>
      </p:sp>
      <p:sp>
        <p:nvSpPr>
          <p:cNvPr id="5" name="Footer Placeholder 4">
            <a:extLst>
              <a:ext uri="{FF2B5EF4-FFF2-40B4-BE49-F238E27FC236}">
                <a16:creationId xmlns:a16="http://schemas.microsoft.com/office/drawing/2014/main" id="{380B19F0-9CEE-4156-8B76-D6353677BC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0D6E7B-DAB9-4547-BA26-9B37EC3D2A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B95E41-3F25-480F-83E6-0817FA75D84D}" type="slidenum">
              <a:rPr lang="en-US" smtClean="0"/>
              <a:t>‹#›</a:t>
            </a:fld>
            <a:endParaRPr lang="en-US"/>
          </a:p>
        </p:txBody>
      </p:sp>
    </p:spTree>
    <p:extLst>
      <p:ext uri="{BB962C8B-B14F-4D97-AF65-F5344CB8AC3E}">
        <p14:creationId xmlns:p14="http://schemas.microsoft.com/office/powerpoint/2010/main" val="358193653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BA61DBF-ECB0-4505-9F7C-04B13E55E20C}" type="datetimeFigureOut">
              <a:rPr lang="en-US" smtClean="0"/>
              <a:t>1/3/2023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85FA2CD-851B-43BD-A62C-1F9652819913}" type="slidenum">
              <a:rPr lang="en-US" smtClean="0"/>
              <a:t>‹#›</a:t>
            </a:fld>
            <a:endParaRPr lang="en-US" dirty="0"/>
          </a:p>
        </p:txBody>
      </p:sp>
    </p:spTree>
    <p:extLst>
      <p:ext uri="{BB962C8B-B14F-4D97-AF65-F5344CB8AC3E}">
        <p14:creationId xmlns:p14="http://schemas.microsoft.com/office/powerpoint/2010/main" val="2977864569"/>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30.JP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BFDA5-4D0A-4E49-AE85-75CC10B707A7}"/>
              </a:ext>
            </a:extLst>
          </p:cNvPr>
          <p:cNvSpPr>
            <a:spLocks noGrp="1"/>
          </p:cNvSpPr>
          <p:nvPr>
            <p:ph type="ctrTitle"/>
          </p:nvPr>
        </p:nvSpPr>
        <p:spPr>
          <a:xfrm>
            <a:off x="2658533" y="1880334"/>
            <a:ext cx="6874934" cy="1716645"/>
          </a:xfrm>
        </p:spPr>
        <p:txBody>
          <a:bodyPr>
            <a:normAutofit/>
          </a:bodyPr>
          <a:lstStyle/>
          <a:p>
            <a:pPr algn="ctr"/>
            <a:r>
              <a:rPr lang="en-US" dirty="0">
                <a:solidFill>
                  <a:srgbClr val="FFFF00"/>
                </a:solidFill>
              </a:rPr>
              <a:t>Significant changes to the NEC </a:t>
            </a:r>
          </a:p>
        </p:txBody>
      </p:sp>
      <p:sp>
        <p:nvSpPr>
          <p:cNvPr id="3" name="Subtitle 2">
            <a:extLst>
              <a:ext uri="{FF2B5EF4-FFF2-40B4-BE49-F238E27FC236}">
                <a16:creationId xmlns:a16="http://schemas.microsoft.com/office/drawing/2014/main" id="{637A6F13-D1BF-4D3F-80E2-C15878684A82}"/>
              </a:ext>
            </a:extLst>
          </p:cNvPr>
          <p:cNvSpPr>
            <a:spLocks noGrp="1"/>
          </p:cNvSpPr>
          <p:nvPr>
            <p:ph type="subTitle" idx="1"/>
          </p:nvPr>
        </p:nvSpPr>
        <p:spPr>
          <a:xfrm>
            <a:off x="2497137" y="3832577"/>
            <a:ext cx="7197726" cy="1405467"/>
          </a:xfrm>
        </p:spPr>
        <p:txBody>
          <a:bodyPr>
            <a:normAutofit/>
          </a:bodyPr>
          <a:lstStyle/>
          <a:p>
            <a:pPr algn="ctr"/>
            <a:r>
              <a:rPr lang="en-US" sz="3600" dirty="0"/>
              <a:t>2020 Edition</a:t>
            </a:r>
          </a:p>
        </p:txBody>
      </p:sp>
    </p:spTree>
    <p:extLst>
      <p:ext uri="{BB962C8B-B14F-4D97-AF65-F5344CB8AC3E}">
        <p14:creationId xmlns:p14="http://schemas.microsoft.com/office/powerpoint/2010/main" val="108209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5" name="Content Placeholder 4" descr="A picture containing ground, dirty&#10;&#10;Description automatically generated">
            <a:extLst>
              <a:ext uri="{FF2B5EF4-FFF2-40B4-BE49-F238E27FC236}">
                <a16:creationId xmlns:a16="http://schemas.microsoft.com/office/drawing/2014/main" id="{99B982F2-2D23-4DEE-958E-C172B7B39FEC}"/>
              </a:ext>
            </a:extLst>
          </p:cNvPr>
          <p:cNvPicPr>
            <a:picLocks noChangeAspect="1"/>
          </p:cNvPicPr>
          <p:nvPr/>
        </p:nvPicPr>
        <p:blipFill rotWithShape="1">
          <a:blip r:embed="rId4">
            <a:extLst>
              <a:ext uri="{28A0092B-C50C-407E-A947-70E740481C1C}">
                <a14:useLocalDpi xmlns:a14="http://schemas.microsoft.com/office/drawing/2010/main" val="0"/>
              </a:ext>
            </a:extLst>
          </a:blip>
          <a:srcRect t="18058" r="1" b="1"/>
          <a:stretch/>
        </p:blipFill>
        <p:spPr>
          <a:xfrm>
            <a:off x="516466" y="10"/>
            <a:ext cx="11159068" cy="6857990"/>
          </a:xfrm>
          <a:custGeom>
            <a:avLst/>
            <a:gdLst/>
            <a:ahLst/>
            <a:cxnLst/>
            <a:rect l="l" t="t" r="r" b="b"/>
            <a:pathLst>
              <a:path w="11159068" h="6858000">
                <a:moveTo>
                  <a:pt x="1192024" y="0"/>
                </a:moveTo>
                <a:cubicBezTo>
                  <a:pt x="1192024" y="0"/>
                  <a:pt x="1192024" y="0"/>
                  <a:pt x="9967044" y="0"/>
                </a:cubicBezTo>
                <a:cubicBezTo>
                  <a:pt x="10713854" y="942975"/>
                  <a:pt x="11159068" y="2138363"/>
                  <a:pt x="11159068" y="3433763"/>
                </a:cubicBezTo>
                <a:cubicBezTo>
                  <a:pt x="11159068" y="4724400"/>
                  <a:pt x="10718641" y="5915025"/>
                  <a:pt x="9971831" y="6858000"/>
                </a:cubicBezTo>
                <a:cubicBezTo>
                  <a:pt x="9971831" y="6858000"/>
                  <a:pt x="9971831" y="6858000"/>
                  <a:pt x="1187237" y="6858000"/>
                </a:cubicBezTo>
                <a:cubicBezTo>
                  <a:pt x="440427" y="5915025"/>
                  <a:pt x="0" y="4724400"/>
                  <a:pt x="0" y="3433763"/>
                </a:cubicBezTo>
                <a:cubicBezTo>
                  <a:pt x="0" y="2138363"/>
                  <a:pt x="445214" y="942975"/>
                  <a:pt x="1192024" y="0"/>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15615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8C61B-752B-4712-9598-66EC88723434}"/>
              </a:ext>
            </a:extLst>
          </p:cNvPr>
          <p:cNvSpPr>
            <a:spLocks noGrp="1"/>
          </p:cNvSpPr>
          <p:nvPr>
            <p:ph type="title"/>
          </p:nvPr>
        </p:nvSpPr>
        <p:spPr>
          <a:xfrm>
            <a:off x="1030287" y="316088"/>
            <a:ext cx="10131425" cy="1456267"/>
          </a:xfrm>
        </p:spPr>
        <p:txBody>
          <a:bodyPr/>
          <a:lstStyle/>
          <a:p>
            <a:pPr algn="ctr"/>
            <a:r>
              <a:rPr lang="en-US" dirty="0">
                <a:solidFill>
                  <a:srgbClr val="FFFF00"/>
                </a:solidFill>
              </a:rPr>
              <a:t>210.8 (F) – Outdoor Outlets</a:t>
            </a:r>
          </a:p>
        </p:txBody>
      </p:sp>
      <p:sp>
        <p:nvSpPr>
          <p:cNvPr id="3" name="Content Placeholder 2">
            <a:extLst>
              <a:ext uri="{FF2B5EF4-FFF2-40B4-BE49-F238E27FC236}">
                <a16:creationId xmlns:a16="http://schemas.microsoft.com/office/drawing/2014/main" id="{9866E3FD-1F62-4728-A596-AABD1A18C4D6}"/>
              </a:ext>
            </a:extLst>
          </p:cNvPr>
          <p:cNvSpPr>
            <a:spLocks noGrp="1"/>
          </p:cNvSpPr>
          <p:nvPr>
            <p:ph idx="1"/>
          </p:nvPr>
        </p:nvSpPr>
        <p:spPr>
          <a:xfrm>
            <a:off x="1030287" y="1044221"/>
            <a:ext cx="10131425" cy="5770766"/>
          </a:xfrm>
        </p:spPr>
        <p:txBody>
          <a:bodyPr>
            <a:normAutofit/>
          </a:bodyPr>
          <a:lstStyle/>
          <a:p>
            <a:pPr marL="0" indent="0">
              <a:buNone/>
            </a:pPr>
            <a:r>
              <a:rPr lang="en-US" sz="3600" i="1" dirty="0">
                <a:solidFill>
                  <a:srgbClr val="FFFF00"/>
                </a:solidFill>
                <a:latin typeface="normal Verdana"/>
              </a:rPr>
              <a:t> </a:t>
            </a:r>
            <a:r>
              <a:rPr lang="en-US" sz="3600" dirty="0">
                <a:latin typeface="normal Verdana"/>
              </a:rPr>
              <a:t>All outdoor outlets for dwellings… that are supplied by single-phase branch circuits rated 150 volts to ground or less, 50 amperes or less, shall have ground-fault circuit-interrupter protection for personnel.</a:t>
            </a:r>
          </a:p>
          <a:p>
            <a:pPr marL="0" indent="0">
              <a:buNone/>
            </a:pPr>
            <a:endParaRPr lang="en-US" sz="3600" i="1" dirty="0">
              <a:latin typeface="normal Verdana"/>
            </a:endParaRPr>
          </a:p>
          <a:p>
            <a:pPr marL="0" indent="0">
              <a:buNone/>
            </a:pPr>
            <a:r>
              <a:rPr lang="en-US" sz="3600" i="1" dirty="0">
                <a:latin typeface="normal Verdana"/>
              </a:rPr>
              <a:t>Exception: Lighting outlets other than those covered in 210.8(C)</a:t>
            </a:r>
          </a:p>
        </p:txBody>
      </p:sp>
    </p:spTree>
    <p:extLst>
      <p:ext uri="{BB962C8B-B14F-4D97-AF65-F5344CB8AC3E}">
        <p14:creationId xmlns:p14="http://schemas.microsoft.com/office/powerpoint/2010/main" val="1183086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A2B0E9-03B2-412C-BED3-A2691E15FFB6}"/>
              </a:ext>
            </a:extLst>
          </p:cNvPr>
          <p:cNvPicPr>
            <a:picLocks noChangeAspect="1"/>
          </p:cNvPicPr>
          <p:nvPr/>
        </p:nvPicPr>
        <p:blipFill>
          <a:blip r:embed="rId3"/>
          <a:stretch>
            <a:fillRect/>
          </a:stretch>
        </p:blipFill>
        <p:spPr>
          <a:xfrm>
            <a:off x="7509603" y="381335"/>
            <a:ext cx="3255546" cy="1457070"/>
          </a:xfrm>
          <a:prstGeom prst="rect">
            <a:avLst/>
          </a:prstGeom>
        </p:spPr>
      </p:pic>
      <p:sp>
        <p:nvSpPr>
          <p:cNvPr id="5" name="TextBox 4">
            <a:extLst>
              <a:ext uri="{FF2B5EF4-FFF2-40B4-BE49-F238E27FC236}">
                <a16:creationId xmlns:a16="http://schemas.microsoft.com/office/drawing/2014/main" id="{4A5D3A80-A079-4B5A-A369-15215A3ED8F7}"/>
              </a:ext>
            </a:extLst>
          </p:cNvPr>
          <p:cNvSpPr txBox="1"/>
          <p:nvPr/>
        </p:nvSpPr>
        <p:spPr>
          <a:xfrm>
            <a:off x="6321289" y="1838405"/>
            <a:ext cx="5632174"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All outdoor condensing units, any other “outlets” aside from lighting outlets.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trash can outside a blue building&#10;&#10;Description automatically generated with low confidence">
            <a:extLst>
              <a:ext uri="{FF2B5EF4-FFF2-40B4-BE49-F238E27FC236}">
                <a16:creationId xmlns:a16="http://schemas.microsoft.com/office/drawing/2014/main" id="{27794BCD-CDC6-4FA5-A5A3-C7AB09ED4509}"/>
              </a:ext>
            </a:extLst>
          </p:cNvPr>
          <p:cNvPicPr>
            <a:picLocks noChangeAspect="1"/>
          </p:cNvPicPr>
          <p:nvPr/>
        </p:nvPicPr>
        <p:blipFill rotWithShape="1">
          <a:blip r:embed="rId4">
            <a:extLst>
              <a:ext uri="{28A0092B-C50C-407E-A947-70E740481C1C}">
                <a14:useLocalDpi xmlns:a14="http://schemas.microsoft.com/office/drawing/2010/main" val="0"/>
              </a:ext>
            </a:extLst>
          </a:blip>
          <a:srcRect l="25072" r="18872" b="12657"/>
          <a:stretch/>
        </p:blipFill>
        <p:spPr>
          <a:xfrm>
            <a:off x="0" y="-2691"/>
            <a:ext cx="5870713" cy="6860691"/>
          </a:xfrm>
          <a:prstGeom prst="rect">
            <a:avLst/>
          </a:prstGeom>
        </p:spPr>
      </p:pic>
    </p:spTree>
    <p:extLst>
      <p:ext uri="{BB962C8B-B14F-4D97-AF65-F5344CB8AC3E}">
        <p14:creationId xmlns:p14="http://schemas.microsoft.com/office/powerpoint/2010/main" val="1468703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333021"/>
            <a:ext cx="10131425" cy="1456267"/>
          </a:xfrm>
        </p:spPr>
        <p:txBody>
          <a:bodyPr/>
          <a:lstStyle/>
          <a:p>
            <a:pPr algn="ctr"/>
            <a:r>
              <a:rPr lang="en-US" dirty="0">
                <a:solidFill>
                  <a:srgbClr val="FFFF00"/>
                </a:solidFill>
              </a:rPr>
              <a:t>210.12 - AFCI Protection for Branch Circuits</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5" y="1247421"/>
            <a:ext cx="10131425" cy="5610579"/>
          </a:xfrm>
        </p:spPr>
        <p:txBody>
          <a:bodyPr>
            <a:normAutofit/>
          </a:bodyPr>
          <a:lstStyle/>
          <a:p>
            <a:r>
              <a:rPr lang="en-US" sz="3600" dirty="0"/>
              <a:t>All 120v, single phase, 15- and 20-ampere branch circuits supplying outlets or devices in dwelling unit kitchens, family rooms, dining rooms, living rooms, parlors, libraries, dens, bedrooms, closets, hallways, laundry areas, or similar rooms or areas.</a:t>
            </a:r>
          </a:p>
          <a:p>
            <a:endParaRPr lang="en-US" sz="3600" dirty="0"/>
          </a:p>
          <a:p>
            <a:r>
              <a:rPr lang="en-US" sz="3600" dirty="0">
                <a:solidFill>
                  <a:srgbClr val="FFFF00"/>
                </a:solidFill>
              </a:rPr>
              <a:t>Note: Garages, attics, and bathrooms are not listed.</a:t>
            </a:r>
          </a:p>
        </p:txBody>
      </p:sp>
    </p:spTree>
    <p:extLst>
      <p:ext uri="{BB962C8B-B14F-4D97-AF65-F5344CB8AC3E}">
        <p14:creationId xmlns:p14="http://schemas.microsoft.com/office/powerpoint/2010/main" val="1187818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B12680-8DEF-402D-9018-1F96BC60DFF1}"/>
              </a:ext>
            </a:extLst>
          </p:cNvPr>
          <p:cNvSpPr txBox="1"/>
          <p:nvPr/>
        </p:nvSpPr>
        <p:spPr>
          <a:xfrm>
            <a:off x="5838180" y="1092190"/>
            <a:ext cx="5742716"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Most rooms in a house, excluding garages, attics, and bathrooms.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NOTE: this code cycle change was not a significant increase in AFCI requirements, but previous local amendments have put our jurisdiction well behind on this issue.  </a:t>
            </a:r>
          </a:p>
        </p:txBody>
      </p:sp>
      <p:sp>
        <p:nvSpPr>
          <p:cNvPr id="4" name="TextBox 3">
            <a:extLst>
              <a:ext uri="{FF2B5EF4-FFF2-40B4-BE49-F238E27FC236}">
                <a16:creationId xmlns:a16="http://schemas.microsoft.com/office/drawing/2014/main" id="{75936A1D-4A38-4E02-B258-415C0D5DD745}"/>
              </a:ext>
            </a:extLst>
          </p:cNvPr>
          <p:cNvSpPr txBox="1"/>
          <p:nvPr/>
        </p:nvSpPr>
        <p:spPr>
          <a:xfrm>
            <a:off x="7481767" y="261193"/>
            <a:ext cx="33979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Calibri" panose="020F0502020204030204"/>
                <a:ea typeface="+mn-ea"/>
                <a:cs typeface="+mn-cs"/>
              </a:rPr>
              <a:t>Impact:</a:t>
            </a:r>
          </a:p>
        </p:txBody>
      </p:sp>
      <p:pic>
        <p:nvPicPr>
          <p:cNvPr id="2" name="Picture 1">
            <a:extLst>
              <a:ext uri="{FF2B5EF4-FFF2-40B4-BE49-F238E27FC236}">
                <a16:creationId xmlns:a16="http://schemas.microsoft.com/office/drawing/2014/main" id="{7A866F7E-223B-4787-B20D-7996D7699C67}"/>
              </a:ext>
            </a:extLst>
          </p:cNvPr>
          <p:cNvPicPr>
            <a:picLocks noChangeAspect="1"/>
          </p:cNvPicPr>
          <p:nvPr/>
        </p:nvPicPr>
        <p:blipFill>
          <a:blip r:embed="rId3"/>
          <a:stretch>
            <a:fillRect/>
          </a:stretch>
        </p:blipFill>
        <p:spPr>
          <a:xfrm>
            <a:off x="0" y="0"/>
            <a:ext cx="5145024" cy="6858000"/>
          </a:xfrm>
          <a:prstGeom prst="rect">
            <a:avLst/>
          </a:prstGeom>
        </p:spPr>
      </p:pic>
    </p:spTree>
    <p:extLst>
      <p:ext uri="{BB962C8B-B14F-4D97-AF65-F5344CB8AC3E}">
        <p14:creationId xmlns:p14="http://schemas.microsoft.com/office/powerpoint/2010/main" val="2876004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CEB43-678C-4FBE-AEFC-A5F7160CE0B3}"/>
              </a:ext>
            </a:extLst>
          </p:cNvPr>
          <p:cNvSpPr>
            <a:spLocks noGrp="1"/>
          </p:cNvSpPr>
          <p:nvPr>
            <p:ph type="title"/>
          </p:nvPr>
        </p:nvSpPr>
        <p:spPr/>
        <p:txBody>
          <a:bodyPr vert="horz" lIns="91440" tIns="45720" rIns="91440" bIns="45720" rtlCol="0" anchor="ctr">
            <a:normAutofit/>
          </a:bodyPr>
          <a:lstStyle/>
          <a:p>
            <a:pPr algn="ctr"/>
            <a:r>
              <a:rPr lang="en-US" b="1" dirty="0"/>
              <a:t>E3901.4.2 island and peninsular countertops</a:t>
            </a:r>
          </a:p>
        </p:txBody>
      </p:sp>
      <p:sp>
        <p:nvSpPr>
          <p:cNvPr id="3" name="Content Placeholder 2">
            <a:extLst>
              <a:ext uri="{FF2B5EF4-FFF2-40B4-BE49-F238E27FC236}">
                <a16:creationId xmlns:a16="http://schemas.microsoft.com/office/drawing/2014/main" id="{D07446CD-86CE-4FD2-9F85-D2F9DA184CEE}"/>
              </a:ext>
            </a:extLst>
          </p:cNvPr>
          <p:cNvSpPr>
            <a:spLocks noGrp="1"/>
          </p:cNvSpPr>
          <p:nvPr>
            <p:ph idx="1"/>
          </p:nvPr>
        </p:nvSpPr>
        <p:spPr>
          <a:xfrm>
            <a:off x="675239" y="1782353"/>
            <a:ext cx="5048504" cy="4351338"/>
          </a:xfrm>
        </p:spPr>
        <p:txBody>
          <a:bodyPr>
            <a:normAutofit/>
          </a:bodyPr>
          <a:lstStyle/>
          <a:p>
            <a:r>
              <a:rPr lang="en-US" sz="2400" dirty="0"/>
              <a:t>New code section calls for one receptacle outlet for the first 9 sq ft., and one more for each additional 18 sq ft.</a:t>
            </a:r>
          </a:p>
          <a:p>
            <a:endParaRPr lang="en-US" sz="2400" dirty="0"/>
          </a:p>
          <a:p>
            <a:r>
              <a:rPr lang="en-US" sz="2400" dirty="0"/>
              <a:t>New language does NOT specify receptacle spacing or location.  </a:t>
            </a:r>
          </a:p>
          <a:p>
            <a:endParaRPr lang="en-US" sz="2400" dirty="0"/>
          </a:p>
          <a:p>
            <a:r>
              <a:rPr lang="en-US" sz="2400" dirty="0">
                <a:highlight>
                  <a:srgbClr val="FFFF00"/>
                </a:highlight>
              </a:rPr>
              <a:t>Amended during adoption process</a:t>
            </a:r>
          </a:p>
          <a:p>
            <a:endParaRPr lang="en-US" sz="2400" dirty="0"/>
          </a:p>
          <a:p>
            <a:endParaRPr lang="en-US" sz="2400" dirty="0"/>
          </a:p>
          <a:p>
            <a:endParaRPr lang="en-US" dirty="0"/>
          </a:p>
        </p:txBody>
      </p:sp>
      <p:pic>
        <p:nvPicPr>
          <p:cNvPr id="5" name="Picture 4">
            <a:extLst>
              <a:ext uri="{FF2B5EF4-FFF2-40B4-BE49-F238E27FC236}">
                <a16:creationId xmlns:a16="http://schemas.microsoft.com/office/drawing/2014/main" id="{B74D42C5-C3AD-4AAD-8C7A-DBA11AC5FD8C}"/>
              </a:ext>
            </a:extLst>
          </p:cNvPr>
          <p:cNvPicPr>
            <a:picLocks noChangeAspect="1"/>
          </p:cNvPicPr>
          <p:nvPr/>
        </p:nvPicPr>
        <p:blipFill>
          <a:blip r:embed="rId3"/>
          <a:stretch>
            <a:fillRect/>
          </a:stretch>
        </p:blipFill>
        <p:spPr>
          <a:xfrm rot="10800000">
            <a:off x="6581869" y="1782353"/>
            <a:ext cx="5048504" cy="4076667"/>
          </a:xfrm>
          <a:prstGeom prst="rect">
            <a:avLst/>
          </a:prstGeom>
        </p:spPr>
      </p:pic>
    </p:spTree>
    <p:extLst>
      <p:ext uri="{BB962C8B-B14F-4D97-AF65-F5344CB8AC3E}">
        <p14:creationId xmlns:p14="http://schemas.microsoft.com/office/powerpoint/2010/main" val="942519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7" y="402336"/>
            <a:ext cx="10131425" cy="1188043"/>
          </a:xfrm>
        </p:spPr>
        <p:txBody>
          <a:bodyPr/>
          <a:lstStyle/>
          <a:p>
            <a:pPr algn="ctr"/>
            <a:r>
              <a:rPr lang="en-US" dirty="0">
                <a:solidFill>
                  <a:schemeClr val="tx1">
                    <a:lumMod val="95000"/>
                  </a:schemeClr>
                </a:solidFill>
              </a:rPr>
              <a:t>IRC – R314.3 Location of smoke alarms</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487680" y="1438657"/>
            <a:ext cx="11448287" cy="5214788"/>
          </a:xfrm>
        </p:spPr>
        <p:txBody>
          <a:bodyPr>
            <a:noAutofit/>
          </a:bodyPr>
          <a:lstStyle/>
          <a:p>
            <a:r>
              <a:rPr lang="en-US" sz="3600" dirty="0"/>
              <a:t>In the hallway </a:t>
            </a:r>
            <a:r>
              <a:rPr lang="en-US" sz="3600" b="1" u="sng" dirty="0"/>
              <a:t>and</a:t>
            </a:r>
            <a:r>
              <a:rPr lang="en-US" sz="3600" dirty="0"/>
              <a:t> in the </a:t>
            </a:r>
            <a:r>
              <a:rPr lang="en-US" sz="3600" dirty="0">
                <a:solidFill>
                  <a:srgbClr val="FF0000"/>
                </a:solidFill>
              </a:rPr>
              <a:t>room open to the hallway </a:t>
            </a:r>
            <a:r>
              <a:rPr lang="en-US" sz="3600" dirty="0"/>
              <a:t>in dwelling units where the ceiling height of a room open to a hallway serving bedrooms exceeds that of the hallway by 24 inches or more.</a:t>
            </a:r>
          </a:p>
          <a:p>
            <a:endParaRPr lang="en-US" sz="3600" dirty="0">
              <a:solidFill>
                <a:schemeClr val="tx1">
                  <a:lumMod val="95000"/>
                </a:schemeClr>
              </a:solidFill>
            </a:endParaRPr>
          </a:p>
        </p:txBody>
      </p:sp>
    </p:spTree>
    <p:extLst>
      <p:ext uri="{BB962C8B-B14F-4D97-AF65-F5344CB8AC3E}">
        <p14:creationId xmlns:p14="http://schemas.microsoft.com/office/powerpoint/2010/main" val="3133993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2823D7-F0B2-482C-99FA-B3B511BCEA5F}"/>
              </a:ext>
            </a:extLst>
          </p:cNvPr>
          <p:cNvPicPr>
            <a:picLocks noChangeAspect="1"/>
          </p:cNvPicPr>
          <p:nvPr/>
        </p:nvPicPr>
        <p:blipFill rotWithShape="1">
          <a:blip r:embed="rId3"/>
          <a:srcRect l="10204" t="23596" r="58269" b="16679"/>
          <a:stretch/>
        </p:blipFill>
        <p:spPr>
          <a:xfrm>
            <a:off x="-1" y="0"/>
            <a:ext cx="12228323" cy="6858000"/>
          </a:xfrm>
          <a:prstGeom prst="rect">
            <a:avLst/>
          </a:prstGeom>
        </p:spPr>
      </p:pic>
      <p:cxnSp>
        <p:nvCxnSpPr>
          <p:cNvPr id="16" name="Straight Connector 15">
            <a:extLst>
              <a:ext uri="{FF2B5EF4-FFF2-40B4-BE49-F238E27FC236}">
                <a16:creationId xmlns:a16="http://schemas.microsoft.com/office/drawing/2014/main" id="{3983C9FF-89DF-48DB-9DF3-B25F80285B4A}"/>
              </a:ext>
            </a:extLst>
          </p:cNvPr>
          <p:cNvCxnSpPr>
            <a:cxnSpLocks/>
          </p:cNvCxnSpPr>
          <p:nvPr/>
        </p:nvCxnSpPr>
        <p:spPr>
          <a:xfrm flipV="1">
            <a:off x="4096512" y="2401824"/>
            <a:ext cx="5925312" cy="6217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2FA560A-FADC-43BC-907B-A7060FF356A7}"/>
              </a:ext>
            </a:extLst>
          </p:cNvPr>
          <p:cNvCxnSpPr>
            <a:cxnSpLocks/>
          </p:cNvCxnSpPr>
          <p:nvPr/>
        </p:nvCxnSpPr>
        <p:spPr>
          <a:xfrm>
            <a:off x="6815328" y="1499616"/>
            <a:ext cx="0" cy="109728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96B0B4C-A41C-4B4E-849A-0A071F7A33C1}"/>
              </a:ext>
            </a:extLst>
          </p:cNvPr>
          <p:cNvSpPr/>
          <p:nvPr/>
        </p:nvSpPr>
        <p:spPr>
          <a:xfrm>
            <a:off x="7071362" y="1901952"/>
            <a:ext cx="1621534" cy="35356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More than 24”</a:t>
            </a:r>
          </a:p>
        </p:txBody>
      </p:sp>
    </p:spTree>
    <p:extLst>
      <p:ext uri="{BB962C8B-B14F-4D97-AF65-F5344CB8AC3E}">
        <p14:creationId xmlns:p14="http://schemas.microsoft.com/office/powerpoint/2010/main" val="2610384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p:txBody>
          <a:bodyPr/>
          <a:lstStyle/>
          <a:p>
            <a:pPr algn="ctr"/>
            <a:r>
              <a:rPr lang="en-US" dirty="0">
                <a:solidFill>
                  <a:srgbClr val="FFFF00"/>
                </a:solidFill>
              </a:rPr>
              <a:t>230.62(C) – Barriers </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7" y="1961445"/>
            <a:ext cx="10131425" cy="3649133"/>
          </a:xfrm>
        </p:spPr>
        <p:txBody>
          <a:bodyPr>
            <a:normAutofit/>
          </a:bodyPr>
          <a:lstStyle/>
          <a:p>
            <a:r>
              <a:rPr lang="en-US" sz="3600" dirty="0"/>
              <a:t>Barriers shall be placed in </a:t>
            </a:r>
            <a:r>
              <a:rPr lang="en-US" sz="3600" dirty="0">
                <a:solidFill>
                  <a:srgbClr val="FFFF00"/>
                </a:solidFill>
              </a:rPr>
              <a:t>service equipment </a:t>
            </a:r>
            <a:r>
              <a:rPr lang="en-US" sz="3600" dirty="0"/>
              <a:t>such that no uninsulated, ungrounded service busbar or service terminal is exposed to inadvertent contact by persons or maintenance equipment while servicing load terminations.</a:t>
            </a:r>
          </a:p>
        </p:txBody>
      </p:sp>
    </p:spTree>
    <p:extLst>
      <p:ext uri="{BB962C8B-B14F-4D97-AF65-F5344CB8AC3E}">
        <p14:creationId xmlns:p14="http://schemas.microsoft.com/office/powerpoint/2010/main" val="2876784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4" name="Picture 3" descr="A close-up of a computer&#10;&#10;Description automatically generated with low confidence">
            <a:extLst>
              <a:ext uri="{FF2B5EF4-FFF2-40B4-BE49-F238E27FC236}">
                <a16:creationId xmlns:a16="http://schemas.microsoft.com/office/drawing/2014/main" id="{3DD089D1-46CA-411F-A648-98406445A505}"/>
              </a:ext>
            </a:extLst>
          </p:cNvPr>
          <p:cNvPicPr>
            <a:picLocks noChangeAspect="1"/>
          </p:cNvPicPr>
          <p:nvPr/>
        </p:nvPicPr>
        <p:blipFill rotWithShape="1">
          <a:blip r:embed="rId4">
            <a:extLst>
              <a:ext uri="{28A0092B-C50C-407E-A947-70E740481C1C}">
                <a14:useLocalDpi xmlns:a14="http://schemas.microsoft.com/office/drawing/2010/main" val="0"/>
              </a:ext>
            </a:extLst>
          </a:blip>
          <a:srcRect l="38945" t="34278" r="28539" b="39709"/>
          <a:stretch/>
        </p:blipFill>
        <p:spPr>
          <a:xfrm>
            <a:off x="1270000" y="533399"/>
            <a:ext cx="9652000" cy="5791201"/>
          </a:xfrm>
          <a:custGeom>
            <a:avLst/>
            <a:gdLst/>
            <a:ahLst/>
            <a:cxnLst/>
            <a:rect l="l" t="t" r="r" b="b"/>
            <a:pathLst>
              <a:path w="11159068" h="6858000">
                <a:moveTo>
                  <a:pt x="1192024" y="0"/>
                </a:moveTo>
                <a:cubicBezTo>
                  <a:pt x="1192024" y="0"/>
                  <a:pt x="1192024" y="0"/>
                  <a:pt x="9967044" y="0"/>
                </a:cubicBezTo>
                <a:cubicBezTo>
                  <a:pt x="10713854" y="942975"/>
                  <a:pt x="11159068" y="2138363"/>
                  <a:pt x="11159068" y="3433763"/>
                </a:cubicBezTo>
                <a:cubicBezTo>
                  <a:pt x="11159068" y="4724400"/>
                  <a:pt x="10718641" y="5915025"/>
                  <a:pt x="9971831" y="6858000"/>
                </a:cubicBezTo>
                <a:cubicBezTo>
                  <a:pt x="9971831" y="6858000"/>
                  <a:pt x="9971831" y="6858000"/>
                  <a:pt x="1187237" y="6858000"/>
                </a:cubicBezTo>
                <a:cubicBezTo>
                  <a:pt x="440427" y="5915025"/>
                  <a:pt x="0" y="4724400"/>
                  <a:pt x="0" y="3433763"/>
                </a:cubicBezTo>
                <a:cubicBezTo>
                  <a:pt x="0" y="2138363"/>
                  <a:pt x="445214" y="942975"/>
                  <a:pt x="1192024" y="0"/>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40155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8C61B-752B-4712-9598-66EC88723434}"/>
              </a:ext>
            </a:extLst>
          </p:cNvPr>
          <p:cNvSpPr>
            <a:spLocks noGrp="1"/>
          </p:cNvSpPr>
          <p:nvPr>
            <p:ph type="title"/>
          </p:nvPr>
        </p:nvSpPr>
        <p:spPr>
          <a:xfrm>
            <a:off x="550334" y="417689"/>
            <a:ext cx="10131425" cy="1456267"/>
          </a:xfrm>
        </p:spPr>
        <p:txBody>
          <a:bodyPr/>
          <a:lstStyle/>
          <a:p>
            <a:pPr algn="ctr"/>
            <a:r>
              <a:rPr lang="en-US" dirty="0">
                <a:solidFill>
                  <a:srgbClr val="FFFF00"/>
                </a:solidFill>
              </a:rPr>
              <a:t>210.8  – GFCI Protection for personnel</a:t>
            </a:r>
          </a:p>
        </p:txBody>
      </p:sp>
      <p:sp>
        <p:nvSpPr>
          <p:cNvPr id="3" name="Content Placeholder 2">
            <a:extLst>
              <a:ext uri="{FF2B5EF4-FFF2-40B4-BE49-F238E27FC236}">
                <a16:creationId xmlns:a16="http://schemas.microsoft.com/office/drawing/2014/main" id="{9866E3FD-1F62-4728-A596-AABD1A18C4D6}"/>
              </a:ext>
            </a:extLst>
          </p:cNvPr>
          <p:cNvSpPr>
            <a:spLocks noGrp="1"/>
          </p:cNvSpPr>
          <p:nvPr>
            <p:ph idx="1"/>
          </p:nvPr>
        </p:nvSpPr>
        <p:spPr>
          <a:xfrm>
            <a:off x="781932" y="1016000"/>
            <a:ext cx="10131425" cy="6440311"/>
          </a:xfrm>
        </p:spPr>
        <p:txBody>
          <a:bodyPr>
            <a:normAutofit/>
          </a:bodyPr>
          <a:lstStyle/>
          <a:p>
            <a:r>
              <a:rPr lang="en-US" sz="3600" b="0" dirty="0">
                <a:solidFill>
                  <a:schemeClr val="tx1">
                    <a:lumMod val="95000"/>
                  </a:schemeClr>
                </a:solidFill>
                <a:effectLst/>
                <a:latin typeface="normal Verdana"/>
              </a:rPr>
              <a:t>... The distance shall be measured by the shortest path the supply cord would follow without piercing a… fixed barrier, or… passing through a window. </a:t>
            </a:r>
            <a:endParaRPr lang="en-US" sz="3600" dirty="0">
              <a:solidFill>
                <a:schemeClr val="tx1">
                  <a:lumMod val="95000"/>
                </a:schemeClr>
              </a:solidFill>
              <a:latin typeface="normal Verdana"/>
            </a:endParaRPr>
          </a:p>
          <a:p>
            <a:r>
              <a:rPr lang="en-US" sz="3600" b="0" i="1" dirty="0">
                <a:solidFill>
                  <a:srgbClr val="FFFF00"/>
                </a:solidFill>
                <a:effectLst/>
                <a:latin typeface="normal Verdana"/>
              </a:rPr>
              <a:t>The language about passing through doors and doorways is removed, meaning you now must measure through doorways and into cabinets.</a:t>
            </a:r>
          </a:p>
          <a:p>
            <a:endParaRPr lang="en-US" sz="3600" i="1" dirty="0">
              <a:solidFill>
                <a:srgbClr val="FFFF00"/>
              </a:solidFill>
              <a:latin typeface="normal Verdana"/>
            </a:endParaRPr>
          </a:p>
          <a:p>
            <a:pPr marL="0" indent="0">
              <a:buNone/>
            </a:pPr>
            <a:endParaRPr lang="en-US" sz="3600" dirty="0">
              <a:solidFill>
                <a:schemeClr val="tx1">
                  <a:lumMod val="95000"/>
                </a:schemeClr>
              </a:solidFill>
            </a:endParaRPr>
          </a:p>
        </p:txBody>
      </p:sp>
    </p:spTree>
    <p:extLst>
      <p:ext uri="{BB962C8B-B14F-4D97-AF65-F5344CB8AC3E}">
        <p14:creationId xmlns:p14="http://schemas.microsoft.com/office/powerpoint/2010/main" val="4110692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p:txBody>
          <a:bodyPr/>
          <a:lstStyle/>
          <a:p>
            <a:pPr algn="ctr"/>
            <a:r>
              <a:rPr lang="en-US" dirty="0">
                <a:solidFill>
                  <a:srgbClr val="FFFF00"/>
                </a:solidFill>
              </a:rPr>
              <a:t>230.67 – Surge Protection</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7" y="1789288"/>
            <a:ext cx="10131425" cy="4763911"/>
          </a:xfrm>
        </p:spPr>
        <p:txBody>
          <a:bodyPr>
            <a:normAutofit/>
          </a:bodyPr>
          <a:lstStyle/>
          <a:p>
            <a:r>
              <a:rPr lang="en-US" sz="3600" dirty="0"/>
              <a:t>(A) All services supplying a dwelling unit shall be provided with a surge-protective device (SPD).</a:t>
            </a:r>
          </a:p>
          <a:p>
            <a:r>
              <a:rPr lang="en-US" sz="3600" dirty="0"/>
              <a:t>(B) The SPD shall be an integral part of the service equipment or immediately adjacent thereto.</a:t>
            </a:r>
          </a:p>
          <a:p>
            <a:r>
              <a:rPr lang="en-US" sz="3600" dirty="0"/>
              <a:t>(C) The SPD shall be Type 1 or Type 2 SPD.</a:t>
            </a:r>
          </a:p>
          <a:p>
            <a:pPr marL="0" indent="0">
              <a:buNone/>
            </a:pPr>
            <a:r>
              <a:rPr lang="en-US" sz="3600" dirty="0"/>
              <a:t>See Article 242, Part II</a:t>
            </a:r>
          </a:p>
        </p:txBody>
      </p:sp>
    </p:spTree>
    <p:extLst>
      <p:ext uri="{BB962C8B-B14F-4D97-AF65-F5344CB8AC3E}">
        <p14:creationId xmlns:p14="http://schemas.microsoft.com/office/powerpoint/2010/main" val="3528856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B12680-8DEF-402D-9018-1F96BC60DFF1}"/>
              </a:ext>
            </a:extLst>
          </p:cNvPr>
          <p:cNvSpPr txBox="1"/>
          <p:nvPr/>
        </p:nvSpPr>
        <p:spPr>
          <a:xfrm>
            <a:off x="8130371" y="1824419"/>
            <a:ext cx="3928279"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All new services, including rebuilds on existing structures will require surge protection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936A1D-4A38-4E02-B258-415C0D5DD745}"/>
              </a:ext>
            </a:extLst>
          </p:cNvPr>
          <p:cNvSpPr txBox="1"/>
          <p:nvPr/>
        </p:nvSpPr>
        <p:spPr>
          <a:xfrm>
            <a:off x="8843196" y="474133"/>
            <a:ext cx="33979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Calibri" panose="020F0502020204030204"/>
                <a:ea typeface="+mn-ea"/>
                <a:cs typeface="+mn-cs"/>
              </a:rPr>
              <a:t>Impact:</a:t>
            </a:r>
          </a:p>
        </p:txBody>
      </p:sp>
      <p:pic>
        <p:nvPicPr>
          <p:cNvPr id="5" name="Picture 4">
            <a:extLst>
              <a:ext uri="{FF2B5EF4-FFF2-40B4-BE49-F238E27FC236}">
                <a16:creationId xmlns:a16="http://schemas.microsoft.com/office/drawing/2014/main" id="{095096BF-C027-4976-9387-7956E1AB300C}"/>
              </a:ext>
            </a:extLst>
          </p:cNvPr>
          <p:cNvPicPr>
            <a:picLocks noChangeAspect="1"/>
          </p:cNvPicPr>
          <p:nvPr/>
        </p:nvPicPr>
        <p:blipFill>
          <a:blip r:embed="rId3"/>
          <a:stretch>
            <a:fillRect/>
          </a:stretch>
        </p:blipFill>
        <p:spPr>
          <a:xfrm>
            <a:off x="-233999" y="-233722"/>
            <a:ext cx="5289236" cy="4410611"/>
          </a:xfrm>
          <a:prstGeom prst="rect">
            <a:avLst/>
          </a:prstGeom>
        </p:spPr>
      </p:pic>
      <p:pic>
        <p:nvPicPr>
          <p:cNvPr id="6" name="Picture 5">
            <a:extLst>
              <a:ext uri="{FF2B5EF4-FFF2-40B4-BE49-F238E27FC236}">
                <a16:creationId xmlns:a16="http://schemas.microsoft.com/office/drawing/2014/main" id="{69ED58C2-A928-49B4-94A5-803F15934CA6}"/>
              </a:ext>
            </a:extLst>
          </p:cNvPr>
          <p:cNvPicPr>
            <a:picLocks noChangeAspect="1"/>
          </p:cNvPicPr>
          <p:nvPr/>
        </p:nvPicPr>
        <p:blipFill>
          <a:blip r:embed="rId4"/>
          <a:stretch>
            <a:fillRect/>
          </a:stretch>
        </p:blipFill>
        <p:spPr>
          <a:xfrm>
            <a:off x="2975214" y="1385711"/>
            <a:ext cx="5015709" cy="5582355"/>
          </a:xfrm>
          <a:prstGeom prst="rect">
            <a:avLst/>
          </a:prstGeom>
        </p:spPr>
      </p:pic>
    </p:spTree>
    <p:extLst>
      <p:ext uri="{BB962C8B-B14F-4D97-AF65-F5344CB8AC3E}">
        <p14:creationId xmlns:p14="http://schemas.microsoft.com/office/powerpoint/2010/main" val="1834939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333021"/>
            <a:ext cx="10131425" cy="1456267"/>
          </a:xfrm>
        </p:spPr>
        <p:txBody>
          <a:bodyPr/>
          <a:lstStyle/>
          <a:p>
            <a:pPr algn="ctr"/>
            <a:r>
              <a:rPr lang="en-US" dirty="0">
                <a:solidFill>
                  <a:srgbClr val="FFFF00"/>
                </a:solidFill>
              </a:rPr>
              <a:t>300.25 – Exit Enclosures (Stair Towers)</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5" y="1405465"/>
            <a:ext cx="10131425" cy="4763911"/>
          </a:xfrm>
        </p:spPr>
        <p:txBody>
          <a:bodyPr>
            <a:normAutofit/>
          </a:bodyPr>
          <a:lstStyle/>
          <a:p>
            <a:r>
              <a:rPr lang="en-US" sz="3600" dirty="0"/>
              <a:t>Where an exit enclosure (stairwell) is required to be separated from the building, only electrical wiring methods serving equipment permitted by the AHJ to be located in the exit enclosure shall be installed within the exit enclosure.</a:t>
            </a:r>
          </a:p>
        </p:txBody>
      </p:sp>
    </p:spTree>
    <p:extLst>
      <p:ext uri="{BB962C8B-B14F-4D97-AF65-F5344CB8AC3E}">
        <p14:creationId xmlns:p14="http://schemas.microsoft.com/office/powerpoint/2010/main" val="3892309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06642E-F6CC-4A64-838A-2F859460DB0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spTree>
    <p:extLst>
      <p:ext uri="{BB962C8B-B14F-4D97-AF65-F5344CB8AC3E}">
        <p14:creationId xmlns:p14="http://schemas.microsoft.com/office/powerpoint/2010/main" val="2002699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333021"/>
            <a:ext cx="10131425" cy="1456267"/>
          </a:xfrm>
        </p:spPr>
        <p:txBody>
          <a:bodyPr/>
          <a:lstStyle/>
          <a:p>
            <a:pPr algn="ctr"/>
            <a:r>
              <a:rPr lang="en-US" dirty="0">
                <a:solidFill>
                  <a:srgbClr val="FFFF00"/>
                </a:solidFill>
              </a:rPr>
              <a:t>314.27(C) – Boxes at Ceiling Fans</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6" y="1789288"/>
            <a:ext cx="10131425" cy="3459630"/>
          </a:xfrm>
        </p:spPr>
        <p:txBody>
          <a:bodyPr>
            <a:normAutofit/>
          </a:bodyPr>
          <a:lstStyle/>
          <a:p>
            <a:r>
              <a:rPr lang="en-US" sz="3600" dirty="0"/>
              <a:t>Outlet boxes mounted in ceilings of </a:t>
            </a:r>
            <a:r>
              <a:rPr lang="en-US" sz="3600" dirty="0">
                <a:solidFill>
                  <a:srgbClr val="FFFF00"/>
                </a:solidFill>
              </a:rPr>
              <a:t>habitable rooms</a:t>
            </a:r>
            <a:r>
              <a:rPr lang="en-US" sz="3600" dirty="0"/>
              <a:t> of dwelling occupancies in a location acceptable for the installation of a ceiling-suspended paddle fan </a:t>
            </a:r>
            <a:r>
              <a:rPr lang="en-US" sz="3600" dirty="0">
                <a:solidFill>
                  <a:srgbClr val="FFFF00"/>
                </a:solidFill>
              </a:rPr>
              <a:t>shall be listed for the sole support of ceiling-suspended (paddle) fan.</a:t>
            </a:r>
          </a:p>
        </p:txBody>
      </p:sp>
    </p:spTree>
    <p:extLst>
      <p:ext uri="{BB962C8B-B14F-4D97-AF65-F5344CB8AC3E}">
        <p14:creationId xmlns:p14="http://schemas.microsoft.com/office/powerpoint/2010/main" val="591158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2D3F58-FD83-4E8D-92DE-2321A15C4736}"/>
              </a:ext>
            </a:extLst>
          </p:cNvPr>
          <p:cNvPicPr>
            <a:picLocks noChangeAspect="1"/>
          </p:cNvPicPr>
          <p:nvPr/>
        </p:nvPicPr>
        <p:blipFill rotWithShape="1">
          <a:blip r:embed="rId3"/>
          <a:srcRect l="13157" t="25485" r="42633" b="20453"/>
          <a:stretch/>
        </p:blipFill>
        <p:spPr>
          <a:xfrm>
            <a:off x="0" y="0"/>
            <a:ext cx="5791200" cy="3981451"/>
          </a:xfrm>
          <a:prstGeom prst="rect">
            <a:avLst/>
          </a:prstGeom>
        </p:spPr>
      </p:pic>
      <p:pic>
        <p:nvPicPr>
          <p:cNvPr id="5" name="Picture 4">
            <a:extLst>
              <a:ext uri="{FF2B5EF4-FFF2-40B4-BE49-F238E27FC236}">
                <a16:creationId xmlns:a16="http://schemas.microsoft.com/office/drawing/2014/main" id="{5F8193C3-8F5E-4751-B9D0-4FBC60B90693}"/>
              </a:ext>
            </a:extLst>
          </p:cNvPr>
          <p:cNvPicPr>
            <a:picLocks noChangeAspect="1"/>
          </p:cNvPicPr>
          <p:nvPr/>
        </p:nvPicPr>
        <p:blipFill rotWithShape="1">
          <a:blip r:embed="rId4"/>
          <a:srcRect l="7895" t="21273" r="36974" b="12963"/>
          <a:stretch/>
        </p:blipFill>
        <p:spPr>
          <a:xfrm>
            <a:off x="0" y="2974163"/>
            <a:ext cx="5791200" cy="3883837"/>
          </a:xfrm>
          <a:prstGeom prst="rect">
            <a:avLst/>
          </a:prstGeom>
        </p:spPr>
      </p:pic>
      <p:sp>
        <p:nvSpPr>
          <p:cNvPr id="7" name="TextBox 6">
            <a:extLst>
              <a:ext uri="{FF2B5EF4-FFF2-40B4-BE49-F238E27FC236}">
                <a16:creationId xmlns:a16="http://schemas.microsoft.com/office/drawing/2014/main" id="{CA6C9422-6DBD-4D6D-8018-90190B78668F}"/>
              </a:ext>
            </a:extLst>
          </p:cNvPr>
          <p:cNvSpPr txBox="1"/>
          <p:nvPr/>
        </p:nvSpPr>
        <p:spPr>
          <a:xfrm>
            <a:off x="7309686" y="175559"/>
            <a:ext cx="372176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Calibri" panose="020F0502020204030204"/>
                <a:ea typeface="+mn-ea"/>
                <a:cs typeface="+mn-cs"/>
              </a:rPr>
              <a:t>Impact:</a:t>
            </a:r>
          </a:p>
        </p:txBody>
      </p:sp>
      <p:sp>
        <p:nvSpPr>
          <p:cNvPr id="8" name="TextBox 7">
            <a:extLst>
              <a:ext uri="{FF2B5EF4-FFF2-40B4-BE49-F238E27FC236}">
                <a16:creationId xmlns:a16="http://schemas.microsoft.com/office/drawing/2014/main" id="{406BDDB8-9CD5-4F83-9A5A-126F6AFAD752}"/>
              </a:ext>
            </a:extLst>
          </p:cNvPr>
          <p:cNvSpPr txBox="1"/>
          <p:nvPr/>
        </p:nvSpPr>
        <p:spPr>
          <a:xfrm>
            <a:off x="6200774" y="1330406"/>
            <a:ext cx="5791199" cy="50167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Every </a:t>
            </a:r>
            <a:r>
              <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rPr>
              <a:t>ceiling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outlet box in every </a:t>
            </a:r>
            <a:r>
              <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rPr>
              <a:t>habitable</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room, “acceptable” for installation of a ceiling fan shall be able to support a fan, whether installed or not.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NOTE:  seeking input on this issue, we do plan to amend out this requirement for any outlet box for smoke or CO alarm. </a:t>
            </a:r>
          </a:p>
        </p:txBody>
      </p:sp>
    </p:spTree>
    <p:extLst>
      <p:ext uri="{BB962C8B-B14F-4D97-AF65-F5344CB8AC3E}">
        <p14:creationId xmlns:p14="http://schemas.microsoft.com/office/powerpoint/2010/main" val="2281000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AA75-1D5A-4BB2-8DD3-2B502826910F}"/>
              </a:ext>
            </a:extLst>
          </p:cNvPr>
          <p:cNvSpPr>
            <a:spLocks noGrp="1"/>
          </p:cNvSpPr>
          <p:nvPr>
            <p:ph type="title"/>
          </p:nvPr>
        </p:nvSpPr>
        <p:spPr/>
        <p:txBody>
          <a:bodyPr vert="horz" lIns="91440" tIns="45720" rIns="91440" bIns="45720" rtlCol="0" anchor="ctr">
            <a:normAutofit/>
          </a:bodyPr>
          <a:lstStyle/>
          <a:p>
            <a:pPr algn="ctr"/>
            <a:r>
              <a:rPr lang="en-US" b="1" dirty="0"/>
              <a:t>E3905.8 Boxes at fan outlets</a:t>
            </a:r>
          </a:p>
        </p:txBody>
      </p:sp>
      <p:sp>
        <p:nvSpPr>
          <p:cNvPr id="3" name="Content Placeholder 2">
            <a:extLst>
              <a:ext uri="{FF2B5EF4-FFF2-40B4-BE49-F238E27FC236}">
                <a16:creationId xmlns:a16="http://schemas.microsoft.com/office/drawing/2014/main" id="{A8CF3EF2-3E5D-4374-9108-38CD6D82ABAA}"/>
              </a:ext>
            </a:extLst>
          </p:cNvPr>
          <p:cNvSpPr>
            <a:spLocks noGrp="1"/>
          </p:cNvSpPr>
          <p:nvPr>
            <p:ph idx="1"/>
          </p:nvPr>
        </p:nvSpPr>
        <p:spPr/>
        <p:txBody>
          <a:bodyPr>
            <a:normAutofit/>
          </a:bodyPr>
          <a:lstStyle/>
          <a:p>
            <a:r>
              <a:rPr lang="en-US" dirty="0"/>
              <a:t>Outlet boxes mounted in the ceilings of habitable rooms in a location acceptable for the installation of a ceiling-suspended (paddle) fan shall be capable of supporting a ceiling fan, except:</a:t>
            </a:r>
          </a:p>
          <a:p>
            <a:endParaRPr lang="en-US" dirty="0"/>
          </a:p>
          <a:p>
            <a:r>
              <a:rPr lang="en-US" dirty="0">
                <a:highlight>
                  <a:srgbClr val="FFFF00"/>
                </a:highlight>
              </a:rPr>
              <a:t>Consider language: Outlet Boxes withing x feet of a perimeter wall</a:t>
            </a:r>
          </a:p>
          <a:p>
            <a:endParaRPr lang="en-US" dirty="0"/>
          </a:p>
          <a:p>
            <a:r>
              <a:rPr lang="en-US" dirty="0">
                <a:highlight>
                  <a:srgbClr val="FFFF00"/>
                </a:highlight>
              </a:rPr>
              <a:t>Exempt: Outlet boxes for smoke or CO alarms.</a:t>
            </a:r>
          </a:p>
          <a:p>
            <a:pPr marL="0" indent="0">
              <a:buNone/>
            </a:pPr>
            <a:endParaRPr lang="en-US" dirty="0"/>
          </a:p>
          <a:p>
            <a:endParaRPr lang="en-US" dirty="0"/>
          </a:p>
          <a:p>
            <a:endParaRPr lang="en-US" dirty="0"/>
          </a:p>
        </p:txBody>
      </p:sp>
      <p:sp>
        <p:nvSpPr>
          <p:cNvPr id="4" name="TextBox 3">
            <a:extLst>
              <a:ext uri="{FF2B5EF4-FFF2-40B4-BE49-F238E27FC236}">
                <a16:creationId xmlns:a16="http://schemas.microsoft.com/office/drawing/2014/main" id="{4391CF08-B122-45B5-AC11-733B68D05A72}"/>
              </a:ext>
            </a:extLst>
          </p:cNvPr>
          <p:cNvSpPr txBox="1"/>
          <p:nvPr/>
        </p:nvSpPr>
        <p:spPr>
          <a:xfrm>
            <a:off x="117695" y="6346478"/>
            <a:ext cx="32887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t>
            </a:r>
          </a:p>
        </p:txBody>
      </p:sp>
    </p:spTree>
    <p:extLst>
      <p:ext uri="{BB962C8B-B14F-4D97-AF65-F5344CB8AC3E}">
        <p14:creationId xmlns:p14="http://schemas.microsoft.com/office/powerpoint/2010/main" val="1359760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333021"/>
            <a:ext cx="10131425" cy="1456267"/>
          </a:xfrm>
        </p:spPr>
        <p:txBody>
          <a:bodyPr/>
          <a:lstStyle/>
          <a:p>
            <a:pPr algn="ctr"/>
            <a:r>
              <a:rPr lang="en-US" dirty="0">
                <a:solidFill>
                  <a:srgbClr val="FFFF00"/>
                </a:solidFill>
              </a:rPr>
              <a:t>320.80, 330.80, 338.10(B)(4)(a)(2)</a:t>
            </a:r>
            <a:br>
              <a:rPr lang="en-US" dirty="0">
                <a:solidFill>
                  <a:srgbClr val="FFFF00"/>
                </a:solidFill>
              </a:rPr>
            </a:br>
            <a:r>
              <a:rPr lang="en-US" dirty="0">
                <a:solidFill>
                  <a:srgbClr val="FFFF00"/>
                </a:solidFill>
              </a:rPr>
              <a:t>Bundling of Cables</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6" y="1989313"/>
            <a:ext cx="10131425" cy="3459630"/>
          </a:xfrm>
        </p:spPr>
        <p:txBody>
          <a:bodyPr>
            <a:normAutofit fontScale="92500" lnSpcReduction="20000"/>
          </a:bodyPr>
          <a:lstStyle/>
          <a:p>
            <a:r>
              <a:rPr lang="en-US" sz="3600" dirty="0"/>
              <a:t>AC cable, MC cable, SE cable, and NM cable shall be derated if bundled (more than two conductors in contact)  and in contact with thermal insulation, caulk, sealing foam, etc.</a:t>
            </a:r>
          </a:p>
          <a:p>
            <a:endParaRPr lang="en-US" sz="3600" dirty="0"/>
          </a:p>
          <a:p>
            <a:r>
              <a:rPr lang="en-US" sz="3600" dirty="0"/>
              <a:t>Proper spacing and securing of these cables will prevent the need to adjust ampacity</a:t>
            </a:r>
          </a:p>
        </p:txBody>
      </p:sp>
    </p:spTree>
    <p:extLst>
      <p:ext uri="{BB962C8B-B14F-4D97-AF65-F5344CB8AC3E}">
        <p14:creationId xmlns:p14="http://schemas.microsoft.com/office/powerpoint/2010/main" val="3440721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3" name="Picture 2" descr="A picture containing outdoor object&#10;&#10;Description automatically generated">
            <a:extLst>
              <a:ext uri="{FF2B5EF4-FFF2-40B4-BE49-F238E27FC236}">
                <a16:creationId xmlns:a16="http://schemas.microsoft.com/office/drawing/2014/main" id="{66D77174-E177-43B8-8D3B-76C68F976DEE}"/>
              </a:ext>
            </a:extLst>
          </p:cNvPr>
          <p:cNvPicPr>
            <a:picLocks noChangeAspect="1"/>
          </p:cNvPicPr>
          <p:nvPr/>
        </p:nvPicPr>
        <p:blipFill rotWithShape="1">
          <a:blip r:embed="rId4">
            <a:extLst>
              <a:ext uri="{28A0092B-C50C-407E-A947-70E740481C1C}">
                <a14:useLocalDpi xmlns:a14="http://schemas.microsoft.com/office/drawing/2010/main" val="0"/>
              </a:ext>
            </a:extLst>
          </a:blip>
          <a:srcRect t="1143" b="23857"/>
          <a:stretch/>
        </p:blipFill>
        <p:spPr>
          <a:xfrm>
            <a:off x="20" y="10"/>
            <a:ext cx="12191980" cy="6857990"/>
          </a:xfrm>
          <a:prstGeom prst="rect">
            <a:avLst/>
          </a:prstGeom>
        </p:spPr>
      </p:pic>
    </p:spTree>
    <p:extLst>
      <p:ext uri="{BB962C8B-B14F-4D97-AF65-F5344CB8AC3E}">
        <p14:creationId xmlns:p14="http://schemas.microsoft.com/office/powerpoint/2010/main" val="3555334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333021"/>
            <a:ext cx="10131425" cy="1456267"/>
          </a:xfrm>
        </p:spPr>
        <p:txBody>
          <a:bodyPr/>
          <a:lstStyle/>
          <a:p>
            <a:pPr algn="ctr"/>
            <a:r>
              <a:rPr lang="en-US" dirty="0">
                <a:solidFill>
                  <a:srgbClr val="FFFF00"/>
                </a:solidFill>
              </a:rPr>
              <a:t>334.30 - NM cable Service loops</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6" y="1789288"/>
            <a:ext cx="10131425" cy="4160408"/>
          </a:xfrm>
        </p:spPr>
        <p:txBody>
          <a:bodyPr>
            <a:normAutofit/>
          </a:bodyPr>
          <a:lstStyle/>
          <a:p>
            <a:r>
              <a:rPr lang="en-US" sz="3600" dirty="0"/>
              <a:t>NM cable must be secured within 12” of the box if the box has an integral clamp, or within 8” of the box if it doesn’t have a clamp. </a:t>
            </a:r>
            <a:r>
              <a:rPr lang="en-US" sz="3600" dirty="0">
                <a:solidFill>
                  <a:srgbClr val="FFFF00"/>
                </a:solidFill>
              </a:rPr>
              <a:t>However, you are allowed to have up to 18” of free conductor between that staple and the box.</a:t>
            </a:r>
          </a:p>
        </p:txBody>
      </p:sp>
    </p:spTree>
    <p:extLst>
      <p:ext uri="{BB962C8B-B14F-4D97-AF65-F5344CB8AC3E}">
        <p14:creationId xmlns:p14="http://schemas.microsoft.com/office/powerpoint/2010/main" val="973723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nk with a faucet&#10;&#10;Description automatically generated with medium confidence">
            <a:extLst>
              <a:ext uri="{FF2B5EF4-FFF2-40B4-BE49-F238E27FC236}">
                <a16:creationId xmlns:a16="http://schemas.microsoft.com/office/drawing/2014/main" id="{5FDD46F9-5064-49A2-9B43-FE80C46F19AA}"/>
              </a:ext>
            </a:extLst>
          </p:cNvPr>
          <p:cNvPicPr>
            <a:picLocks noChangeAspect="1"/>
          </p:cNvPicPr>
          <p:nvPr/>
        </p:nvPicPr>
        <p:blipFill rotWithShape="1">
          <a:blip r:embed="rId3">
            <a:extLst>
              <a:ext uri="{28A0092B-C50C-407E-A947-70E740481C1C}">
                <a14:useLocalDpi xmlns:a14="http://schemas.microsoft.com/office/drawing/2010/main" val="0"/>
              </a:ext>
            </a:extLst>
          </a:blip>
          <a:srcRect l="9866" r="16400"/>
          <a:stretch/>
        </p:blipFill>
        <p:spPr>
          <a:xfrm>
            <a:off x="5651546" y="0"/>
            <a:ext cx="6742176" cy="6858000"/>
          </a:xfrm>
          <a:prstGeom prst="rect">
            <a:avLst/>
          </a:prstGeom>
        </p:spPr>
      </p:pic>
      <p:pic>
        <p:nvPicPr>
          <p:cNvPr id="6" name="Picture 5" descr="A bathroom with a sink and toilet&#10;&#10;Description automatically generated with low confidence">
            <a:extLst>
              <a:ext uri="{FF2B5EF4-FFF2-40B4-BE49-F238E27FC236}">
                <a16:creationId xmlns:a16="http://schemas.microsoft.com/office/drawing/2014/main" id="{4DA96383-4FF8-4A76-BF2A-B7F9AD62E74D}"/>
              </a:ext>
            </a:extLst>
          </p:cNvPr>
          <p:cNvPicPr>
            <a:picLocks noChangeAspect="1"/>
          </p:cNvPicPr>
          <p:nvPr/>
        </p:nvPicPr>
        <p:blipFill rotWithShape="1">
          <a:blip r:embed="rId4">
            <a:extLst>
              <a:ext uri="{28A0092B-C50C-407E-A947-70E740481C1C}">
                <a14:useLocalDpi xmlns:a14="http://schemas.microsoft.com/office/drawing/2010/main" val="0"/>
              </a:ext>
            </a:extLst>
          </a:blip>
          <a:srcRect l="21421" r="13486"/>
          <a:stretch/>
        </p:blipFill>
        <p:spPr>
          <a:xfrm>
            <a:off x="-300625" y="0"/>
            <a:ext cx="5952170" cy="6858000"/>
          </a:xfrm>
          <a:prstGeom prst="rect">
            <a:avLst/>
          </a:prstGeom>
        </p:spPr>
      </p:pic>
      <p:pic>
        <p:nvPicPr>
          <p:cNvPr id="8" name="Picture 7" descr="A picture containing wall, indoor, counter, sink&#10;&#10;Description automatically generated">
            <a:extLst>
              <a:ext uri="{FF2B5EF4-FFF2-40B4-BE49-F238E27FC236}">
                <a16:creationId xmlns:a16="http://schemas.microsoft.com/office/drawing/2014/main" id="{C4F83EBE-C6E4-48C9-93E6-5CAE91531CC2}"/>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17374" r="45670" b="68478"/>
          <a:stretch/>
        </p:blipFill>
        <p:spPr>
          <a:xfrm>
            <a:off x="4668563" y="4358694"/>
            <a:ext cx="331681" cy="812985"/>
          </a:xfrm>
          <a:prstGeom prst="rect">
            <a:avLst/>
          </a:prstGeom>
        </p:spPr>
      </p:pic>
      <p:cxnSp>
        <p:nvCxnSpPr>
          <p:cNvPr id="20" name="Straight Connector 19">
            <a:extLst>
              <a:ext uri="{FF2B5EF4-FFF2-40B4-BE49-F238E27FC236}">
                <a16:creationId xmlns:a16="http://schemas.microsoft.com/office/drawing/2014/main" id="{5CE885D9-AC18-4E29-9FA6-B266C7B799DA}"/>
              </a:ext>
            </a:extLst>
          </p:cNvPr>
          <p:cNvCxnSpPr>
            <a:cxnSpLocks/>
          </p:cNvCxnSpPr>
          <p:nvPr/>
        </p:nvCxnSpPr>
        <p:spPr>
          <a:xfrm>
            <a:off x="2675460" y="2414016"/>
            <a:ext cx="591996" cy="208871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097673A-ED54-4B24-A72C-61AE853A4428}"/>
              </a:ext>
            </a:extLst>
          </p:cNvPr>
          <p:cNvCxnSpPr>
            <a:cxnSpLocks/>
          </p:cNvCxnSpPr>
          <p:nvPr/>
        </p:nvCxnSpPr>
        <p:spPr>
          <a:xfrm>
            <a:off x="3267456" y="4502727"/>
            <a:ext cx="642850" cy="48380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C7AD27D-040B-4A4E-978D-4976714B67B4}"/>
              </a:ext>
            </a:extLst>
          </p:cNvPr>
          <p:cNvCxnSpPr>
            <a:cxnSpLocks/>
          </p:cNvCxnSpPr>
          <p:nvPr/>
        </p:nvCxnSpPr>
        <p:spPr>
          <a:xfrm>
            <a:off x="10320528" y="2691850"/>
            <a:ext cx="131897" cy="190453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D7A299-2BE1-49AE-9FE4-7B75A553A2C2}"/>
              </a:ext>
            </a:extLst>
          </p:cNvPr>
          <p:cNvCxnSpPr>
            <a:cxnSpLocks/>
          </p:cNvCxnSpPr>
          <p:nvPr/>
        </p:nvCxnSpPr>
        <p:spPr>
          <a:xfrm flipH="1">
            <a:off x="10320527" y="2591368"/>
            <a:ext cx="151293" cy="1004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980EF592-22BC-48E3-9654-75EE6D41C198}"/>
              </a:ext>
            </a:extLst>
          </p:cNvPr>
          <p:cNvSpPr/>
          <p:nvPr/>
        </p:nvSpPr>
        <p:spPr>
          <a:xfrm>
            <a:off x="10560487" y="3914700"/>
            <a:ext cx="948482" cy="85048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5989EC95-3C9B-428C-9E73-96D08771E563}"/>
              </a:ext>
            </a:extLst>
          </p:cNvPr>
          <p:cNvCxnSpPr>
            <a:cxnSpLocks/>
          </p:cNvCxnSpPr>
          <p:nvPr/>
        </p:nvCxnSpPr>
        <p:spPr>
          <a:xfrm flipV="1">
            <a:off x="10494265" y="4339944"/>
            <a:ext cx="405383" cy="256440"/>
          </a:xfrm>
          <a:prstGeom prst="straightConnector1">
            <a:avLst/>
          </a:prstGeom>
          <a:ln w="762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3BF1D40-41AB-400C-87D1-3B7C29D2FA05}"/>
              </a:ext>
            </a:extLst>
          </p:cNvPr>
          <p:cNvSpPr/>
          <p:nvPr/>
        </p:nvSpPr>
        <p:spPr>
          <a:xfrm>
            <a:off x="4356558" y="4199967"/>
            <a:ext cx="1048792" cy="113043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51ADCECD-49BA-4157-9833-C8CC59B1E8A6}"/>
              </a:ext>
            </a:extLst>
          </p:cNvPr>
          <p:cNvSpPr/>
          <p:nvPr/>
        </p:nvSpPr>
        <p:spPr>
          <a:xfrm>
            <a:off x="1122218" y="5890678"/>
            <a:ext cx="9058656" cy="96732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Both outlets are less than 6’ from the rim of the sink, so they have to be GFCI protected according to the 2020 NEC.</a:t>
            </a:r>
          </a:p>
        </p:txBody>
      </p:sp>
      <p:cxnSp>
        <p:nvCxnSpPr>
          <p:cNvPr id="35" name="Straight Arrow Connector 34">
            <a:extLst>
              <a:ext uri="{FF2B5EF4-FFF2-40B4-BE49-F238E27FC236}">
                <a16:creationId xmlns:a16="http://schemas.microsoft.com/office/drawing/2014/main" id="{224E3E53-CE92-4844-9E8A-8FDAA49D17C7}"/>
              </a:ext>
            </a:extLst>
          </p:cNvPr>
          <p:cNvCxnSpPr>
            <a:cxnSpLocks/>
          </p:cNvCxnSpPr>
          <p:nvPr/>
        </p:nvCxnSpPr>
        <p:spPr>
          <a:xfrm flipV="1">
            <a:off x="3910306" y="4765186"/>
            <a:ext cx="758256" cy="22134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932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7788F-01DE-433C-80ED-281E79471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8674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333021"/>
            <a:ext cx="10131425" cy="1456267"/>
          </a:xfrm>
        </p:spPr>
        <p:txBody>
          <a:bodyPr/>
          <a:lstStyle/>
          <a:p>
            <a:pPr algn="ctr"/>
            <a:r>
              <a:rPr lang="en-US" dirty="0">
                <a:solidFill>
                  <a:srgbClr val="FFFF00"/>
                </a:solidFill>
              </a:rPr>
              <a:t>406.5(G)(2) – Face-up receptacles under sinks</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6" y="2170176"/>
            <a:ext cx="10131425" cy="2182368"/>
          </a:xfrm>
        </p:spPr>
        <p:txBody>
          <a:bodyPr>
            <a:normAutofit/>
          </a:bodyPr>
          <a:lstStyle/>
          <a:p>
            <a:r>
              <a:rPr lang="en-US" sz="3600" dirty="0"/>
              <a:t>Receptacles shall not be installed in a face-up position in the area below a sink.</a:t>
            </a:r>
          </a:p>
        </p:txBody>
      </p:sp>
    </p:spTree>
    <p:extLst>
      <p:ext uri="{BB962C8B-B14F-4D97-AF65-F5344CB8AC3E}">
        <p14:creationId xmlns:p14="http://schemas.microsoft.com/office/powerpoint/2010/main" val="3248703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178A9C-F748-4A70-81DA-A74E260143BD}"/>
              </a:ext>
            </a:extLst>
          </p:cNvPr>
          <p:cNvPicPr>
            <a:picLocks noChangeAspect="1"/>
          </p:cNvPicPr>
          <p:nvPr/>
        </p:nvPicPr>
        <p:blipFill>
          <a:blip r:embed="rId3"/>
          <a:stretch>
            <a:fillRect/>
          </a:stretch>
        </p:blipFill>
        <p:spPr>
          <a:xfrm>
            <a:off x="1280808" y="0"/>
            <a:ext cx="9630383" cy="6858000"/>
          </a:xfrm>
          <a:prstGeom prst="rect">
            <a:avLst/>
          </a:prstGeom>
        </p:spPr>
      </p:pic>
    </p:spTree>
    <p:extLst>
      <p:ext uri="{BB962C8B-B14F-4D97-AF65-F5344CB8AC3E}">
        <p14:creationId xmlns:p14="http://schemas.microsoft.com/office/powerpoint/2010/main" val="2280971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333021"/>
            <a:ext cx="10131425" cy="1456267"/>
          </a:xfrm>
        </p:spPr>
        <p:txBody>
          <a:bodyPr/>
          <a:lstStyle/>
          <a:p>
            <a:pPr algn="ctr"/>
            <a:r>
              <a:rPr lang="en-US" dirty="0">
                <a:solidFill>
                  <a:srgbClr val="FFFF00"/>
                </a:solidFill>
              </a:rPr>
              <a:t>406.9(C) – Bathtub and shower space</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6" y="1584960"/>
            <a:ext cx="10131425" cy="4559808"/>
          </a:xfrm>
        </p:spPr>
        <p:txBody>
          <a:bodyPr>
            <a:normAutofit/>
          </a:bodyPr>
          <a:lstStyle/>
          <a:p>
            <a:r>
              <a:rPr lang="en-US" sz="3600" dirty="0">
                <a:solidFill>
                  <a:srgbClr val="FFFF00"/>
                </a:solidFill>
              </a:rPr>
              <a:t>Receptacles shall not be installed within a zone measured 3’ horizontally and 8’ vertically from the top of the bathtub rim or shower stall threshold</a:t>
            </a:r>
            <a:r>
              <a:rPr lang="en-US" sz="3600" dirty="0"/>
              <a:t>. The identified zone is all-encompassing and shall include the space directly over the tub or shower stall.</a:t>
            </a:r>
          </a:p>
        </p:txBody>
      </p:sp>
    </p:spTree>
    <p:extLst>
      <p:ext uri="{BB962C8B-B14F-4D97-AF65-F5344CB8AC3E}">
        <p14:creationId xmlns:p14="http://schemas.microsoft.com/office/powerpoint/2010/main" val="1551100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5" name="Picture 4" descr="A bathroom with a glass shower&#10;&#10;Description automatically generated with medium confidence">
            <a:extLst>
              <a:ext uri="{FF2B5EF4-FFF2-40B4-BE49-F238E27FC236}">
                <a16:creationId xmlns:a16="http://schemas.microsoft.com/office/drawing/2014/main" id="{7704BA9C-E93D-4147-8A31-4670E6566853}"/>
              </a:ext>
            </a:extLst>
          </p:cNvPr>
          <p:cNvPicPr>
            <a:picLocks noChangeAspect="1"/>
          </p:cNvPicPr>
          <p:nvPr/>
        </p:nvPicPr>
        <p:blipFill rotWithShape="1">
          <a:blip r:embed="rId4">
            <a:extLst>
              <a:ext uri="{28A0092B-C50C-407E-A947-70E740481C1C}">
                <a14:useLocalDpi xmlns:a14="http://schemas.microsoft.com/office/drawing/2010/main" val="0"/>
              </a:ext>
            </a:extLst>
          </a:blip>
          <a:srcRect l="14990" r="18343"/>
          <a:stretch/>
        </p:blipFill>
        <p:spPr>
          <a:xfrm>
            <a:off x="3048010" y="0"/>
            <a:ext cx="6095980" cy="6857990"/>
          </a:xfrm>
          <a:prstGeom prst="rect">
            <a:avLst/>
          </a:prstGeom>
        </p:spPr>
      </p:pic>
    </p:spTree>
    <p:extLst>
      <p:ext uri="{BB962C8B-B14F-4D97-AF65-F5344CB8AC3E}">
        <p14:creationId xmlns:p14="http://schemas.microsoft.com/office/powerpoint/2010/main" val="2473181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452291"/>
            <a:ext cx="10131425" cy="1456267"/>
          </a:xfrm>
        </p:spPr>
        <p:txBody>
          <a:bodyPr/>
          <a:lstStyle/>
          <a:p>
            <a:pPr algn="ctr"/>
            <a:r>
              <a:rPr lang="en-US" dirty="0">
                <a:solidFill>
                  <a:srgbClr val="FFFF00"/>
                </a:solidFill>
              </a:rPr>
              <a:t>406.12 - Tamper Resistant Receptacles </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6" y="1640089"/>
            <a:ext cx="10131425" cy="4230624"/>
          </a:xfrm>
        </p:spPr>
        <p:txBody>
          <a:bodyPr>
            <a:normAutofit/>
          </a:bodyPr>
          <a:lstStyle/>
          <a:p>
            <a:r>
              <a:rPr lang="en-US" sz="3600" dirty="0"/>
              <a:t>All 15- and 20-ampere 125- and 250-volt nonlocking type receptacles in the areas specified… shall be listed tamper-resistant receptacles.</a:t>
            </a:r>
          </a:p>
          <a:p>
            <a:r>
              <a:rPr lang="en-US" sz="3600" dirty="0"/>
              <a:t>(1) Dwelling units, including attached or detached garages or accessory buildings.</a:t>
            </a:r>
          </a:p>
        </p:txBody>
      </p:sp>
    </p:spTree>
    <p:extLst>
      <p:ext uri="{BB962C8B-B14F-4D97-AF65-F5344CB8AC3E}">
        <p14:creationId xmlns:p14="http://schemas.microsoft.com/office/powerpoint/2010/main" val="1691782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A3403F-EA3F-4837-B653-A170C6599007}"/>
              </a:ext>
            </a:extLst>
          </p:cNvPr>
          <p:cNvPicPr>
            <a:picLocks noChangeAspect="1"/>
          </p:cNvPicPr>
          <p:nvPr/>
        </p:nvPicPr>
        <p:blipFill rotWithShape="1">
          <a:blip r:embed="rId2"/>
          <a:srcRect l="5964"/>
          <a:stretch/>
        </p:blipFill>
        <p:spPr>
          <a:xfrm>
            <a:off x="321730" y="321732"/>
            <a:ext cx="5674897" cy="3017405"/>
          </a:xfrm>
          <a:prstGeom prst="rect">
            <a:avLst/>
          </a:prstGeom>
        </p:spPr>
      </p:pic>
      <p:pic>
        <p:nvPicPr>
          <p:cNvPr id="1030" name="Picture 6" descr="What is a Tamper Resistant Outlet - All Coast Inspections">
            <a:extLst>
              <a:ext uri="{FF2B5EF4-FFF2-40B4-BE49-F238E27FC236}">
                <a16:creationId xmlns:a16="http://schemas.microsoft.com/office/drawing/2014/main" id="{56A2A892-AB36-4A0B-9972-57C9C5896F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444" r="-2" b="763"/>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7D68A3F-7264-47D5-A521-A564E0AF47CB}"/>
              </a:ext>
            </a:extLst>
          </p:cNvPr>
          <p:cNvPicPr>
            <a:picLocks noChangeAspect="1"/>
          </p:cNvPicPr>
          <p:nvPr/>
        </p:nvPicPr>
        <p:blipFill rotWithShape="1">
          <a:blip r:embed="rId4"/>
          <a:srcRect r="5089" b="2"/>
          <a:stretch/>
        </p:blipFill>
        <p:spPr>
          <a:xfrm>
            <a:off x="6195373" y="321733"/>
            <a:ext cx="5674897" cy="5979074"/>
          </a:xfrm>
          <a:prstGeom prst="rect">
            <a:avLst/>
          </a:prstGeom>
        </p:spPr>
      </p:pic>
    </p:spTree>
    <p:extLst>
      <p:ext uri="{BB962C8B-B14F-4D97-AF65-F5344CB8AC3E}">
        <p14:creationId xmlns:p14="http://schemas.microsoft.com/office/powerpoint/2010/main" val="2303694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333021"/>
            <a:ext cx="10131425" cy="1456267"/>
          </a:xfrm>
        </p:spPr>
        <p:txBody>
          <a:bodyPr/>
          <a:lstStyle/>
          <a:p>
            <a:pPr algn="ctr"/>
            <a:r>
              <a:rPr lang="en-US" dirty="0">
                <a:solidFill>
                  <a:srgbClr val="FFFF00"/>
                </a:solidFill>
              </a:rPr>
              <a:t>408.4(A) – Circuit Directory</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6" y="1484488"/>
            <a:ext cx="10131425" cy="4160408"/>
          </a:xfrm>
        </p:spPr>
        <p:txBody>
          <a:bodyPr>
            <a:normAutofit/>
          </a:bodyPr>
          <a:lstStyle/>
          <a:p>
            <a:r>
              <a:rPr lang="en-US" sz="3600" dirty="0"/>
              <a:t>Circuits still must be identified and included in a circuit directory, but the circuit directory is now also </a:t>
            </a:r>
            <a:r>
              <a:rPr lang="en-US" sz="3600" dirty="0">
                <a:solidFill>
                  <a:srgbClr val="FFFF00"/>
                </a:solidFill>
              </a:rPr>
              <a:t>allowed to be located adjacent to the panel in an approved location</a:t>
            </a:r>
            <a:r>
              <a:rPr lang="en-US" sz="3600" dirty="0"/>
              <a:t>, if the electrician doesn’t want to keep it inside the panelboard cabinet.</a:t>
            </a:r>
          </a:p>
        </p:txBody>
      </p:sp>
    </p:spTree>
    <p:extLst>
      <p:ext uri="{BB962C8B-B14F-4D97-AF65-F5344CB8AC3E}">
        <p14:creationId xmlns:p14="http://schemas.microsoft.com/office/powerpoint/2010/main" val="1258591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333021"/>
            <a:ext cx="10131425" cy="1456267"/>
          </a:xfrm>
        </p:spPr>
        <p:txBody>
          <a:bodyPr/>
          <a:lstStyle/>
          <a:p>
            <a:pPr algn="ctr"/>
            <a:r>
              <a:rPr lang="en-US" dirty="0">
                <a:solidFill>
                  <a:srgbClr val="FFFF00"/>
                </a:solidFill>
              </a:rPr>
              <a:t>408.6 – Short Circuit Current Rating</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6" y="1484488"/>
            <a:ext cx="10131425" cy="4160408"/>
          </a:xfrm>
        </p:spPr>
        <p:txBody>
          <a:bodyPr>
            <a:normAutofit/>
          </a:bodyPr>
          <a:lstStyle/>
          <a:p>
            <a:r>
              <a:rPr lang="en-US" sz="3600" dirty="0"/>
              <a:t>In </a:t>
            </a:r>
            <a:r>
              <a:rPr lang="en-US" sz="3600" dirty="0">
                <a:solidFill>
                  <a:srgbClr val="FFFF00"/>
                </a:solidFill>
              </a:rPr>
              <a:t>other than one– and two-family dwelling units</a:t>
            </a:r>
            <a:r>
              <a:rPr lang="en-US" sz="3600" dirty="0"/>
              <a:t>, the </a:t>
            </a:r>
            <a:r>
              <a:rPr lang="en-US" sz="3600" dirty="0">
                <a:solidFill>
                  <a:srgbClr val="FFFF00"/>
                </a:solidFill>
              </a:rPr>
              <a:t>available fault current </a:t>
            </a:r>
            <a:r>
              <a:rPr lang="en-US" sz="3600" dirty="0"/>
              <a:t>and the </a:t>
            </a:r>
            <a:r>
              <a:rPr lang="en-US" sz="3600" dirty="0">
                <a:solidFill>
                  <a:srgbClr val="FFFF00"/>
                </a:solidFill>
              </a:rPr>
              <a:t>date</a:t>
            </a:r>
            <a:r>
              <a:rPr lang="en-US" sz="3600" dirty="0"/>
              <a:t> the calculation was performed shall be field marked on the enclosure at the point of supply.</a:t>
            </a:r>
          </a:p>
        </p:txBody>
      </p:sp>
    </p:spTree>
    <p:extLst>
      <p:ext uri="{BB962C8B-B14F-4D97-AF65-F5344CB8AC3E}">
        <p14:creationId xmlns:p14="http://schemas.microsoft.com/office/powerpoint/2010/main" val="1280035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46358B-9561-4320-88C2-5CD948C93E61}"/>
              </a:ext>
            </a:extLst>
          </p:cNvPr>
          <p:cNvPicPr>
            <a:picLocks noChangeAspect="1"/>
          </p:cNvPicPr>
          <p:nvPr/>
        </p:nvPicPr>
        <p:blipFill rotWithShape="1">
          <a:blip r:embed="rId3"/>
          <a:srcRect t="13924" b="13418"/>
          <a:stretch/>
        </p:blipFill>
        <p:spPr>
          <a:xfrm>
            <a:off x="1553029" y="139034"/>
            <a:ext cx="9057553" cy="6581080"/>
          </a:xfrm>
          <a:prstGeom prst="rect">
            <a:avLst/>
          </a:prstGeom>
        </p:spPr>
      </p:pic>
      <p:sp>
        <p:nvSpPr>
          <p:cNvPr id="5" name="TextBox 4">
            <a:extLst>
              <a:ext uri="{FF2B5EF4-FFF2-40B4-BE49-F238E27FC236}">
                <a16:creationId xmlns:a16="http://schemas.microsoft.com/office/drawing/2014/main" id="{79CDDDA3-8CB0-4B86-B894-29F2E130C76C}"/>
              </a:ext>
            </a:extLst>
          </p:cNvPr>
          <p:cNvSpPr txBox="1"/>
          <p:nvPr/>
        </p:nvSpPr>
        <p:spPr>
          <a:xfrm>
            <a:off x="1944914" y="5646057"/>
            <a:ext cx="516708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Date of Calculation: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cxnSp>
        <p:nvCxnSpPr>
          <p:cNvPr id="8" name="Straight Connector 7">
            <a:extLst>
              <a:ext uri="{FF2B5EF4-FFF2-40B4-BE49-F238E27FC236}">
                <a16:creationId xmlns:a16="http://schemas.microsoft.com/office/drawing/2014/main" id="{A53CF578-7BB2-4D71-B2AB-57F44E41735F}"/>
              </a:ext>
            </a:extLst>
          </p:cNvPr>
          <p:cNvCxnSpPr>
            <a:cxnSpLocks/>
          </p:cNvCxnSpPr>
          <p:nvPr/>
        </p:nvCxnSpPr>
        <p:spPr>
          <a:xfrm>
            <a:off x="6386286" y="6212114"/>
            <a:ext cx="255451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6494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8C61B-752B-4712-9598-66EC88723434}"/>
              </a:ext>
            </a:extLst>
          </p:cNvPr>
          <p:cNvSpPr>
            <a:spLocks noGrp="1"/>
          </p:cNvSpPr>
          <p:nvPr>
            <p:ph type="title"/>
          </p:nvPr>
        </p:nvSpPr>
        <p:spPr>
          <a:xfrm>
            <a:off x="550334" y="417689"/>
            <a:ext cx="10131425" cy="1456267"/>
          </a:xfrm>
        </p:spPr>
        <p:txBody>
          <a:bodyPr/>
          <a:lstStyle/>
          <a:p>
            <a:pPr algn="ctr"/>
            <a:r>
              <a:rPr lang="en-US" dirty="0">
                <a:solidFill>
                  <a:srgbClr val="FFFF00"/>
                </a:solidFill>
              </a:rPr>
              <a:t>210.8 (A) – Dwelling Units</a:t>
            </a:r>
          </a:p>
        </p:txBody>
      </p:sp>
      <p:sp>
        <p:nvSpPr>
          <p:cNvPr id="3" name="Content Placeholder 2">
            <a:extLst>
              <a:ext uri="{FF2B5EF4-FFF2-40B4-BE49-F238E27FC236}">
                <a16:creationId xmlns:a16="http://schemas.microsoft.com/office/drawing/2014/main" id="{9866E3FD-1F62-4728-A596-AABD1A18C4D6}"/>
              </a:ext>
            </a:extLst>
          </p:cNvPr>
          <p:cNvSpPr>
            <a:spLocks noGrp="1"/>
          </p:cNvSpPr>
          <p:nvPr>
            <p:ph idx="1"/>
          </p:nvPr>
        </p:nvSpPr>
        <p:spPr>
          <a:xfrm>
            <a:off x="1030287" y="1873956"/>
            <a:ext cx="10131425" cy="3649133"/>
          </a:xfrm>
        </p:spPr>
        <p:txBody>
          <a:bodyPr>
            <a:normAutofit/>
          </a:bodyPr>
          <a:lstStyle/>
          <a:p>
            <a:r>
              <a:rPr lang="en-US" sz="3600" b="0" i="1" dirty="0">
                <a:solidFill>
                  <a:schemeClr val="tx1">
                    <a:lumMod val="95000"/>
                  </a:schemeClr>
                </a:solidFill>
                <a:effectLst/>
                <a:latin typeface="normal Verdana"/>
              </a:rPr>
              <a:t>All 125-volt </a:t>
            </a:r>
            <a:r>
              <a:rPr lang="en-US" sz="3600" b="0" i="1" dirty="0">
                <a:solidFill>
                  <a:srgbClr val="FFFF00"/>
                </a:solidFill>
                <a:effectLst/>
                <a:latin typeface="normal Verdana"/>
              </a:rPr>
              <a:t>through 250-volt </a:t>
            </a:r>
            <a:r>
              <a:rPr lang="en-US" sz="3600" b="0" i="1" dirty="0">
                <a:solidFill>
                  <a:schemeClr val="tx1">
                    <a:lumMod val="95000"/>
                  </a:schemeClr>
                </a:solidFill>
                <a:effectLst/>
                <a:latin typeface="normal Verdana"/>
              </a:rPr>
              <a:t>receptacles installed in the locations specified in 210.8(A)(1) through (A)⁠(11) and supplied by single-phase branch circuits rated 150 volts or less to ground shall have ground-fault circuit-interrupter protection for personnel.</a:t>
            </a:r>
            <a:endParaRPr lang="en-US" sz="3600" dirty="0">
              <a:solidFill>
                <a:schemeClr val="tx1">
                  <a:lumMod val="95000"/>
                </a:schemeClr>
              </a:solidFill>
            </a:endParaRPr>
          </a:p>
        </p:txBody>
      </p:sp>
    </p:spTree>
    <p:extLst>
      <p:ext uri="{BB962C8B-B14F-4D97-AF65-F5344CB8AC3E}">
        <p14:creationId xmlns:p14="http://schemas.microsoft.com/office/powerpoint/2010/main" val="30012328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333021"/>
            <a:ext cx="10131425" cy="1456267"/>
          </a:xfrm>
        </p:spPr>
        <p:txBody>
          <a:bodyPr/>
          <a:lstStyle/>
          <a:p>
            <a:pPr algn="ctr"/>
            <a:r>
              <a:rPr lang="en-US" dirty="0">
                <a:solidFill>
                  <a:srgbClr val="FFFF00"/>
                </a:solidFill>
              </a:rPr>
              <a:t>422.16(B)(2) – Built-in Dishwashers</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6" y="1484488"/>
            <a:ext cx="10131425" cy="4160408"/>
          </a:xfrm>
        </p:spPr>
        <p:txBody>
          <a:bodyPr>
            <a:normAutofit/>
          </a:bodyPr>
          <a:lstStyle/>
          <a:p>
            <a:r>
              <a:rPr lang="en-US" sz="3600" dirty="0"/>
              <a:t>Where the flexible cord passes through an opening, it shall be protected </a:t>
            </a:r>
            <a:r>
              <a:rPr lang="en-US" sz="3600" dirty="0">
                <a:solidFill>
                  <a:srgbClr val="FFFF00"/>
                </a:solidFill>
              </a:rPr>
              <a:t>against physical damage</a:t>
            </a:r>
            <a:r>
              <a:rPr lang="en-US" sz="3600" dirty="0"/>
              <a:t> by a bushing, grommet, </a:t>
            </a:r>
            <a:r>
              <a:rPr lang="en-US" sz="3600" dirty="0">
                <a:solidFill>
                  <a:srgbClr val="FFFF00"/>
                </a:solidFill>
              </a:rPr>
              <a:t>or other approved means.</a:t>
            </a:r>
          </a:p>
        </p:txBody>
      </p:sp>
    </p:spTree>
    <p:extLst>
      <p:ext uri="{BB962C8B-B14F-4D97-AF65-F5344CB8AC3E}">
        <p14:creationId xmlns:p14="http://schemas.microsoft.com/office/powerpoint/2010/main" val="1176596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C95E64-5A18-4D38-AAEF-C1E8C64D3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60212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333021"/>
            <a:ext cx="10131425" cy="1456267"/>
          </a:xfrm>
        </p:spPr>
        <p:txBody>
          <a:bodyPr/>
          <a:lstStyle/>
          <a:p>
            <a:pPr algn="ctr"/>
            <a:r>
              <a:rPr lang="en-US" dirty="0">
                <a:solidFill>
                  <a:srgbClr val="FFFF00"/>
                </a:solidFill>
              </a:rPr>
              <a:t>445.6 – Listing of Generators</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7" y="2210762"/>
            <a:ext cx="10131425" cy="2436475"/>
          </a:xfrm>
        </p:spPr>
        <p:txBody>
          <a:bodyPr>
            <a:normAutofit/>
          </a:bodyPr>
          <a:lstStyle/>
          <a:p>
            <a:r>
              <a:rPr lang="en-US" sz="3600" dirty="0"/>
              <a:t>Stationary generators of 600 volts or less shall be listed.</a:t>
            </a:r>
          </a:p>
        </p:txBody>
      </p:sp>
    </p:spTree>
    <p:extLst>
      <p:ext uri="{BB962C8B-B14F-4D97-AF65-F5344CB8AC3E}">
        <p14:creationId xmlns:p14="http://schemas.microsoft.com/office/powerpoint/2010/main" val="40762555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484970"/>
            <a:ext cx="10131425" cy="1456267"/>
          </a:xfrm>
        </p:spPr>
        <p:txBody>
          <a:bodyPr/>
          <a:lstStyle/>
          <a:p>
            <a:pPr algn="ctr"/>
            <a:r>
              <a:rPr lang="en-US" dirty="0">
                <a:solidFill>
                  <a:srgbClr val="FFFF00"/>
                </a:solidFill>
              </a:rPr>
              <a:t>445.6, 480.7, 694.22, 706.15A</a:t>
            </a:r>
            <a:br>
              <a:rPr lang="en-US" dirty="0">
                <a:solidFill>
                  <a:srgbClr val="FFFF00"/>
                </a:solidFill>
              </a:rPr>
            </a:br>
            <a:r>
              <a:rPr lang="en-US" dirty="0">
                <a:solidFill>
                  <a:srgbClr val="FFFF00"/>
                </a:solidFill>
              </a:rPr>
              <a:t>Emergency shut-off for secondary power</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6" y="1642984"/>
            <a:ext cx="10131425" cy="4160408"/>
          </a:xfrm>
        </p:spPr>
        <p:txBody>
          <a:bodyPr>
            <a:normAutofit/>
          </a:bodyPr>
          <a:lstStyle/>
          <a:p>
            <a:r>
              <a:rPr lang="en-US" sz="3600" dirty="0"/>
              <a:t>One- and two-family dwelling units need to have a readily accessible emergency shut-down device on the exterior of the house to shut off generators, storage batteries, wind powered electric systems, and energy storage systems.</a:t>
            </a:r>
          </a:p>
        </p:txBody>
      </p:sp>
    </p:spTree>
    <p:extLst>
      <p:ext uri="{BB962C8B-B14F-4D97-AF65-F5344CB8AC3E}">
        <p14:creationId xmlns:p14="http://schemas.microsoft.com/office/powerpoint/2010/main" val="3121875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484970"/>
            <a:ext cx="10131425" cy="1456267"/>
          </a:xfrm>
        </p:spPr>
        <p:txBody>
          <a:bodyPr/>
          <a:lstStyle/>
          <a:p>
            <a:pPr algn="ctr"/>
            <a:r>
              <a:rPr lang="en-US" dirty="0">
                <a:solidFill>
                  <a:srgbClr val="FFFF00"/>
                </a:solidFill>
              </a:rPr>
              <a:t>450.9 – Labeling of transformers</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6" y="2149641"/>
            <a:ext cx="10131425" cy="2915813"/>
          </a:xfrm>
        </p:spPr>
        <p:txBody>
          <a:bodyPr>
            <a:normAutofit/>
          </a:bodyPr>
          <a:lstStyle/>
          <a:p>
            <a:r>
              <a:rPr lang="en-US" sz="3600" dirty="0"/>
              <a:t>Transformer top surfaces that are horizontal and readily accessible shall be marked to prohibit storage.</a:t>
            </a:r>
          </a:p>
        </p:txBody>
      </p:sp>
    </p:spTree>
    <p:extLst>
      <p:ext uri="{BB962C8B-B14F-4D97-AF65-F5344CB8AC3E}">
        <p14:creationId xmlns:p14="http://schemas.microsoft.com/office/powerpoint/2010/main" val="610988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8BEA9AF1-EF35-4EC4-862B-93C14919B5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3" name="Picture 2" descr="A picture containing indoor, dirty&#10;&#10;Description automatically generated">
            <a:extLst>
              <a:ext uri="{FF2B5EF4-FFF2-40B4-BE49-F238E27FC236}">
                <a16:creationId xmlns:a16="http://schemas.microsoft.com/office/drawing/2014/main" id="{90858559-3213-402A-A309-200D3DBD11EB}"/>
              </a:ext>
            </a:extLst>
          </p:cNvPr>
          <p:cNvPicPr>
            <a:picLocks noChangeAspect="1"/>
          </p:cNvPicPr>
          <p:nvPr/>
        </p:nvPicPr>
        <p:blipFill rotWithShape="1">
          <a:blip r:embed="rId5">
            <a:extLst>
              <a:ext uri="{28A0092B-C50C-407E-A947-70E740481C1C}">
                <a14:useLocalDpi xmlns:a14="http://schemas.microsoft.com/office/drawing/2010/main" val="0"/>
              </a:ext>
            </a:extLst>
          </a:blip>
          <a:srcRect t="7947" b="17053"/>
          <a:stretch/>
        </p:blipFill>
        <p:spPr>
          <a:xfrm>
            <a:off x="20" y="-1776"/>
            <a:ext cx="12191980" cy="6857990"/>
          </a:xfrm>
          <a:prstGeom prst="rect">
            <a:avLst/>
          </a:prstGeom>
        </p:spPr>
      </p:pic>
      <p:sp>
        <p:nvSpPr>
          <p:cNvPr id="4" name="TextBox 3">
            <a:extLst>
              <a:ext uri="{FF2B5EF4-FFF2-40B4-BE49-F238E27FC236}">
                <a16:creationId xmlns:a16="http://schemas.microsoft.com/office/drawing/2014/main" id="{5D3E7624-6778-4DB1-A836-BFFAFBD319AF}"/>
              </a:ext>
            </a:extLst>
          </p:cNvPr>
          <p:cNvSpPr txBox="1"/>
          <p:nvPr/>
        </p:nvSpPr>
        <p:spPr>
          <a:xfrm rot="20517783">
            <a:off x="5013675" y="1296943"/>
            <a:ext cx="4188736" cy="1200329"/>
          </a:xfrm>
          <a:prstGeom prst="rect">
            <a:avLst/>
          </a:prstGeom>
          <a:noFill/>
        </p:spPr>
        <p:txBody>
          <a:bodyPr wrap="square" rtlCol="0">
            <a:spAutoFit/>
            <a:scene3d>
              <a:camera prst="orthographicFront">
                <a:rot lat="3000000" lon="0" rev="0"/>
              </a:camera>
              <a:lightRig rig="threePt" dir="t"/>
            </a:scene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radley Hand ITC" panose="03070402050302030203" pitchFamily="66" charset="0"/>
                <a:ea typeface="+mn-ea"/>
                <a:cs typeface="+mn-cs"/>
              </a:rPr>
              <a:t>Not a Shelf – Do not store stuff here!</a:t>
            </a:r>
          </a:p>
        </p:txBody>
      </p:sp>
    </p:spTree>
    <p:extLst>
      <p:ext uri="{BB962C8B-B14F-4D97-AF65-F5344CB8AC3E}">
        <p14:creationId xmlns:p14="http://schemas.microsoft.com/office/powerpoint/2010/main" val="1011917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484970"/>
            <a:ext cx="10131425" cy="1456267"/>
          </a:xfrm>
        </p:spPr>
        <p:txBody>
          <a:bodyPr/>
          <a:lstStyle/>
          <a:p>
            <a:pPr algn="ctr"/>
            <a:r>
              <a:rPr lang="en-US" dirty="0">
                <a:solidFill>
                  <a:srgbClr val="FFFF00"/>
                </a:solidFill>
              </a:rPr>
              <a:t>518.6 – Outdoor equipment Illumination</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6" y="1642984"/>
            <a:ext cx="10131425" cy="4160408"/>
          </a:xfrm>
        </p:spPr>
        <p:txBody>
          <a:bodyPr>
            <a:normAutofit/>
          </a:bodyPr>
          <a:lstStyle/>
          <a:p>
            <a:r>
              <a:rPr lang="en-US" sz="3600" dirty="0"/>
              <a:t>Assembly Occupancies: Illumination shall be provided for outdoor electrical equipment. Control by automatic means shall not be permitted.</a:t>
            </a:r>
          </a:p>
        </p:txBody>
      </p:sp>
    </p:spTree>
    <p:extLst>
      <p:ext uri="{BB962C8B-B14F-4D97-AF65-F5344CB8AC3E}">
        <p14:creationId xmlns:p14="http://schemas.microsoft.com/office/powerpoint/2010/main" val="2694562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or&#10;&#10;Description automatically generated">
            <a:extLst>
              <a:ext uri="{FF2B5EF4-FFF2-40B4-BE49-F238E27FC236}">
                <a16:creationId xmlns:a16="http://schemas.microsoft.com/office/drawing/2014/main" id="{1B372E5B-23E8-4E2A-831D-7C0ED9116C78}"/>
              </a:ext>
            </a:extLst>
          </p:cNvPr>
          <p:cNvPicPr>
            <a:picLocks noChangeAspect="1"/>
          </p:cNvPicPr>
          <p:nvPr/>
        </p:nvPicPr>
        <p:blipFill rotWithShape="1">
          <a:blip r:embed="rId3">
            <a:extLst>
              <a:ext uri="{28A0092B-C50C-407E-A947-70E740481C1C}">
                <a14:useLocalDpi xmlns:a14="http://schemas.microsoft.com/office/drawing/2010/main" val="0"/>
              </a:ext>
            </a:extLst>
          </a:blip>
          <a:srcRect r="15625"/>
          <a:stretch/>
        </p:blipFill>
        <p:spPr>
          <a:xfrm rot="5400000">
            <a:off x="-381000" y="381000"/>
            <a:ext cx="6858000" cy="6096000"/>
          </a:xfrm>
          <a:prstGeom prst="rect">
            <a:avLst/>
          </a:prstGeom>
        </p:spPr>
      </p:pic>
      <p:pic>
        <p:nvPicPr>
          <p:cNvPr id="7" name="Picture 6" descr="A picture containing outdoor, yellow, way, road&#10;&#10;Description automatically generated">
            <a:extLst>
              <a:ext uri="{FF2B5EF4-FFF2-40B4-BE49-F238E27FC236}">
                <a16:creationId xmlns:a16="http://schemas.microsoft.com/office/drawing/2014/main" id="{6A00AEFC-52F2-4928-BF6A-34F714D2A117}"/>
              </a:ext>
            </a:extLst>
          </p:cNvPr>
          <p:cNvPicPr>
            <a:picLocks noChangeAspect="1"/>
          </p:cNvPicPr>
          <p:nvPr/>
        </p:nvPicPr>
        <p:blipFill rotWithShape="1">
          <a:blip r:embed="rId4">
            <a:extLst>
              <a:ext uri="{28A0092B-C50C-407E-A947-70E740481C1C}">
                <a14:useLocalDpi xmlns:a14="http://schemas.microsoft.com/office/drawing/2010/main" val="0"/>
              </a:ext>
            </a:extLst>
          </a:blip>
          <a:srcRect r="15625"/>
          <a:stretch/>
        </p:blipFill>
        <p:spPr>
          <a:xfrm rot="5400000">
            <a:off x="5715000" y="381000"/>
            <a:ext cx="6858000" cy="6095999"/>
          </a:xfrm>
          <a:prstGeom prst="rect">
            <a:avLst/>
          </a:prstGeom>
        </p:spPr>
      </p:pic>
    </p:spTree>
    <p:extLst>
      <p:ext uri="{BB962C8B-B14F-4D97-AF65-F5344CB8AC3E}">
        <p14:creationId xmlns:p14="http://schemas.microsoft.com/office/powerpoint/2010/main" val="4151080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484970"/>
            <a:ext cx="10131425" cy="1456267"/>
          </a:xfrm>
        </p:spPr>
        <p:txBody>
          <a:bodyPr/>
          <a:lstStyle/>
          <a:p>
            <a:pPr algn="ctr"/>
            <a:r>
              <a:rPr lang="en-US" dirty="0">
                <a:solidFill>
                  <a:srgbClr val="FFFF00"/>
                </a:solidFill>
              </a:rPr>
              <a:t>680.4 – Inspections after installation </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7" y="2241804"/>
            <a:ext cx="10131425" cy="2374392"/>
          </a:xfrm>
        </p:spPr>
        <p:txBody>
          <a:bodyPr>
            <a:normAutofit/>
          </a:bodyPr>
          <a:lstStyle/>
          <a:p>
            <a:pPr marL="0" indent="0">
              <a:buNone/>
            </a:pPr>
            <a:r>
              <a:rPr lang="en-US" sz="3600" dirty="0"/>
              <a:t>Inspections After Installation. </a:t>
            </a:r>
          </a:p>
          <a:p>
            <a:pPr marL="0" indent="0">
              <a:buNone/>
            </a:pPr>
            <a:r>
              <a:rPr lang="en-US" sz="3600" dirty="0"/>
              <a:t>The authority having jurisdiction shall be permitted to require periodic inspection and testing.</a:t>
            </a:r>
          </a:p>
        </p:txBody>
      </p:sp>
    </p:spTree>
    <p:extLst>
      <p:ext uri="{BB962C8B-B14F-4D97-AF65-F5344CB8AC3E}">
        <p14:creationId xmlns:p14="http://schemas.microsoft.com/office/powerpoint/2010/main" val="3166488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484970"/>
            <a:ext cx="10131425" cy="1456267"/>
          </a:xfrm>
        </p:spPr>
        <p:txBody>
          <a:bodyPr/>
          <a:lstStyle/>
          <a:p>
            <a:pPr algn="ctr"/>
            <a:r>
              <a:rPr lang="en-US" dirty="0">
                <a:solidFill>
                  <a:srgbClr val="FFFF00"/>
                </a:solidFill>
              </a:rPr>
              <a:t>680.22(A)(5) – Pool equipment Rooms </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6" y="1642984"/>
            <a:ext cx="10131425" cy="4160408"/>
          </a:xfrm>
        </p:spPr>
        <p:txBody>
          <a:bodyPr>
            <a:normAutofit/>
          </a:bodyPr>
          <a:lstStyle/>
          <a:p>
            <a:r>
              <a:rPr lang="en-US" sz="3600" dirty="0"/>
              <a:t>Pool equipment rooms are required to have at least one GFCI protected 15- or 20-amp 120v receptacle installed. Additionally, any other receptacles that are less than 150v to ground shall be GFCI protected.</a:t>
            </a:r>
          </a:p>
        </p:txBody>
      </p:sp>
    </p:spTree>
    <p:extLst>
      <p:ext uri="{BB962C8B-B14F-4D97-AF65-F5344CB8AC3E}">
        <p14:creationId xmlns:p14="http://schemas.microsoft.com/office/powerpoint/2010/main" val="845424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8C61B-752B-4712-9598-66EC88723434}"/>
              </a:ext>
            </a:extLst>
          </p:cNvPr>
          <p:cNvSpPr>
            <a:spLocks noGrp="1"/>
          </p:cNvSpPr>
          <p:nvPr>
            <p:ph type="title"/>
          </p:nvPr>
        </p:nvSpPr>
        <p:spPr>
          <a:xfrm>
            <a:off x="1030287" y="316088"/>
            <a:ext cx="10131425" cy="1456267"/>
          </a:xfrm>
        </p:spPr>
        <p:txBody>
          <a:bodyPr/>
          <a:lstStyle/>
          <a:p>
            <a:pPr algn="ctr"/>
            <a:r>
              <a:rPr lang="en-US" dirty="0">
                <a:solidFill>
                  <a:srgbClr val="FFFF00"/>
                </a:solidFill>
              </a:rPr>
              <a:t>210.8 (A) – Dwelling Units</a:t>
            </a:r>
          </a:p>
        </p:txBody>
      </p:sp>
      <p:sp>
        <p:nvSpPr>
          <p:cNvPr id="3" name="Content Placeholder 2">
            <a:extLst>
              <a:ext uri="{FF2B5EF4-FFF2-40B4-BE49-F238E27FC236}">
                <a16:creationId xmlns:a16="http://schemas.microsoft.com/office/drawing/2014/main" id="{9866E3FD-1F62-4728-A596-AABD1A18C4D6}"/>
              </a:ext>
            </a:extLst>
          </p:cNvPr>
          <p:cNvSpPr>
            <a:spLocks noGrp="1"/>
          </p:cNvSpPr>
          <p:nvPr>
            <p:ph idx="1"/>
          </p:nvPr>
        </p:nvSpPr>
        <p:spPr>
          <a:xfrm>
            <a:off x="1030286" y="1164899"/>
            <a:ext cx="10131425" cy="5181600"/>
          </a:xfrm>
        </p:spPr>
        <p:txBody>
          <a:bodyPr>
            <a:normAutofit/>
          </a:bodyPr>
          <a:lstStyle/>
          <a:p>
            <a:r>
              <a:rPr lang="en-US" sz="3600" b="0" i="1" dirty="0">
                <a:solidFill>
                  <a:schemeClr val="tx1">
                    <a:lumMod val="95000"/>
                  </a:schemeClr>
                </a:solidFill>
                <a:effectLst/>
                <a:latin typeface="normal Verdana"/>
              </a:rPr>
              <a:t>All 125-volt </a:t>
            </a:r>
            <a:r>
              <a:rPr lang="en-US" sz="3600" b="0" i="1" dirty="0">
                <a:solidFill>
                  <a:schemeClr val="tx2"/>
                </a:solidFill>
                <a:effectLst/>
                <a:latin typeface="normal Verdana"/>
              </a:rPr>
              <a:t>through 250-volt </a:t>
            </a:r>
            <a:r>
              <a:rPr lang="en-US" sz="3600" b="0" i="1" dirty="0">
                <a:solidFill>
                  <a:schemeClr val="tx1">
                    <a:lumMod val="95000"/>
                  </a:schemeClr>
                </a:solidFill>
                <a:effectLst/>
                <a:latin typeface="normal Verdana"/>
              </a:rPr>
              <a:t>receptacles installed in the locations specified in 210.8(A)(1) through (A)⁠(11) and supplied by single-phase branch circuits rated 150 volts or less to ground shall have ground-fault circuit-interrupter protection for personnel.</a:t>
            </a:r>
          </a:p>
          <a:p>
            <a:pPr marL="0" indent="0">
              <a:buNone/>
            </a:pPr>
            <a:r>
              <a:rPr lang="en-US" sz="3600" i="1" dirty="0">
                <a:solidFill>
                  <a:srgbClr val="FFFF00"/>
                </a:solidFill>
                <a:latin typeface="normal Verdana"/>
              </a:rPr>
              <a:t>  (5) – Basements.</a:t>
            </a:r>
          </a:p>
          <a:p>
            <a:pPr marL="0" indent="0">
              <a:buNone/>
            </a:pPr>
            <a:r>
              <a:rPr lang="en-US" sz="3600" i="1" dirty="0">
                <a:solidFill>
                  <a:srgbClr val="FFFF00"/>
                </a:solidFill>
                <a:latin typeface="normal Verdana"/>
              </a:rPr>
              <a:t>Exception – Dedicated fire alarm or burglar alarms.</a:t>
            </a:r>
          </a:p>
        </p:txBody>
      </p:sp>
    </p:spTree>
    <p:extLst>
      <p:ext uri="{BB962C8B-B14F-4D97-AF65-F5344CB8AC3E}">
        <p14:creationId xmlns:p14="http://schemas.microsoft.com/office/powerpoint/2010/main" val="22444878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06B-7DE1-4B25-9C66-3C39AEF76EBE}"/>
              </a:ext>
            </a:extLst>
          </p:cNvPr>
          <p:cNvSpPr>
            <a:spLocks noGrp="1"/>
          </p:cNvSpPr>
          <p:nvPr>
            <p:ph type="title"/>
          </p:nvPr>
        </p:nvSpPr>
        <p:spPr>
          <a:xfrm>
            <a:off x="1030286" y="484970"/>
            <a:ext cx="10131425" cy="1456267"/>
          </a:xfrm>
        </p:spPr>
        <p:txBody>
          <a:bodyPr/>
          <a:lstStyle/>
          <a:p>
            <a:pPr algn="ctr"/>
            <a:r>
              <a:rPr lang="en-US" dirty="0">
                <a:solidFill>
                  <a:srgbClr val="FFFF00"/>
                </a:solidFill>
              </a:rPr>
              <a:t>680.26(B)(5) – Equipotential bonding </a:t>
            </a:r>
          </a:p>
        </p:txBody>
      </p:sp>
      <p:sp>
        <p:nvSpPr>
          <p:cNvPr id="3" name="Content Placeholder 2">
            <a:extLst>
              <a:ext uri="{FF2B5EF4-FFF2-40B4-BE49-F238E27FC236}">
                <a16:creationId xmlns:a16="http://schemas.microsoft.com/office/drawing/2014/main" id="{3DEF6AF6-0490-48C9-8848-48E75FFCD155}"/>
              </a:ext>
            </a:extLst>
          </p:cNvPr>
          <p:cNvSpPr>
            <a:spLocks noGrp="1"/>
          </p:cNvSpPr>
          <p:nvPr>
            <p:ph idx="1"/>
          </p:nvPr>
        </p:nvSpPr>
        <p:spPr>
          <a:xfrm>
            <a:off x="1030286" y="2219746"/>
            <a:ext cx="10131425" cy="2161834"/>
          </a:xfrm>
        </p:spPr>
        <p:txBody>
          <a:bodyPr>
            <a:normAutofit/>
          </a:bodyPr>
          <a:lstStyle/>
          <a:p>
            <a:r>
              <a:rPr lang="en-US" sz="3600" dirty="0"/>
              <a:t>Metal anchors for pool safety covers are no longer required to be bonded, if they are less than 1” wide and less than 2” long.</a:t>
            </a:r>
          </a:p>
        </p:txBody>
      </p:sp>
    </p:spTree>
    <p:extLst>
      <p:ext uri="{BB962C8B-B14F-4D97-AF65-F5344CB8AC3E}">
        <p14:creationId xmlns:p14="http://schemas.microsoft.com/office/powerpoint/2010/main" val="1569222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fire extinguisher&#10;&#10;Description automatically generated with medium confidence">
            <a:extLst>
              <a:ext uri="{FF2B5EF4-FFF2-40B4-BE49-F238E27FC236}">
                <a16:creationId xmlns:a16="http://schemas.microsoft.com/office/drawing/2014/main" id="{D7D780B8-7A58-406F-BDB1-9EFBF6713D0C}"/>
              </a:ext>
            </a:extLst>
          </p:cNvPr>
          <p:cNvPicPr>
            <a:picLocks noChangeAspect="1"/>
          </p:cNvPicPr>
          <p:nvPr/>
        </p:nvPicPr>
        <p:blipFill>
          <a:blip r:embed="rId2"/>
          <a:stretch>
            <a:fillRect/>
          </a:stretch>
        </p:blipFill>
        <p:spPr>
          <a:xfrm>
            <a:off x="706568" y="1672893"/>
            <a:ext cx="3209544" cy="3209544"/>
          </a:xfrm>
          <a:prstGeom prst="rect">
            <a:avLst/>
          </a:prstGeom>
        </p:spPr>
      </p:pic>
      <p:pic>
        <p:nvPicPr>
          <p:cNvPr id="6" name="Picture 5" descr="Diagram&#10;&#10;Description automatically generated with low confidence">
            <a:extLst>
              <a:ext uri="{FF2B5EF4-FFF2-40B4-BE49-F238E27FC236}">
                <a16:creationId xmlns:a16="http://schemas.microsoft.com/office/drawing/2014/main" id="{EE500813-FC21-4CA6-ADFC-BC52167B7802}"/>
              </a:ext>
            </a:extLst>
          </p:cNvPr>
          <p:cNvPicPr>
            <a:picLocks noChangeAspect="1"/>
          </p:cNvPicPr>
          <p:nvPr/>
        </p:nvPicPr>
        <p:blipFill>
          <a:blip r:embed="rId3"/>
          <a:stretch>
            <a:fillRect/>
          </a:stretch>
        </p:blipFill>
        <p:spPr>
          <a:xfrm>
            <a:off x="4487333" y="1672893"/>
            <a:ext cx="3209544" cy="3209544"/>
          </a:xfrm>
          <a:prstGeom prst="rect">
            <a:avLst/>
          </a:prstGeom>
        </p:spPr>
      </p:pic>
      <p:pic>
        <p:nvPicPr>
          <p:cNvPr id="4" name="Picture 3">
            <a:extLst>
              <a:ext uri="{FF2B5EF4-FFF2-40B4-BE49-F238E27FC236}">
                <a16:creationId xmlns:a16="http://schemas.microsoft.com/office/drawing/2014/main" id="{F2664A74-D755-4C57-9688-771D5449B70C}"/>
              </a:ext>
            </a:extLst>
          </p:cNvPr>
          <p:cNvPicPr>
            <a:picLocks noChangeAspect="1"/>
          </p:cNvPicPr>
          <p:nvPr/>
        </p:nvPicPr>
        <p:blipFill>
          <a:blip r:embed="rId4"/>
          <a:stretch>
            <a:fillRect/>
          </a:stretch>
        </p:blipFill>
        <p:spPr>
          <a:xfrm>
            <a:off x="8275887" y="1835402"/>
            <a:ext cx="3209544" cy="2884526"/>
          </a:xfrm>
          <a:prstGeom prst="rect">
            <a:avLst/>
          </a:prstGeom>
        </p:spPr>
      </p:pic>
    </p:spTree>
    <p:extLst>
      <p:ext uri="{BB962C8B-B14F-4D97-AF65-F5344CB8AC3E}">
        <p14:creationId xmlns:p14="http://schemas.microsoft.com/office/powerpoint/2010/main" val="5772847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BDEBC-7E8A-4BB7-9AEB-8F2C90D83F6F}"/>
              </a:ext>
            </a:extLst>
          </p:cNvPr>
          <p:cNvSpPr>
            <a:spLocks noGrp="1"/>
          </p:cNvSpPr>
          <p:nvPr>
            <p:ph type="title"/>
          </p:nvPr>
        </p:nvSpPr>
        <p:spPr/>
        <p:txBody>
          <a:bodyPr>
            <a:normAutofit/>
          </a:bodyPr>
          <a:lstStyle/>
          <a:p>
            <a:r>
              <a:rPr lang="en-US" sz="5400" dirty="0">
                <a:solidFill>
                  <a:srgbClr val="FFFF00"/>
                </a:solidFill>
              </a:rPr>
              <a:t>References</a:t>
            </a:r>
          </a:p>
        </p:txBody>
      </p:sp>
      <p:sp>
        <p:nvSpPr>
          <p:cNvPr id="3" name="Content Placeholder 2">
            <a:extLst>
              <a:ext uri="{FF2B5EF4-FFF2-40B4-BE49-F238E27FC236}">
                <a16:creationId xmlns:a16="http://schemas.microsoft.com/office/drawing/2014/main" id="{915FDAC0-26B1-4EA7-AFCA-F5CB918C1766}"/>
              </a:ext>
            </a:extLst>
          </p:cNvPr>
          <p:cNvSpPr>
            <a:spLocks noGrp="1"/>
          </p:cNvSpPr>
          <p:nvPr>
            <p:ph idx="1"/>
          </p:nvPr>
        </p:nvSpPr>
        <p:spPr/>
        <p:txBody>
          <a:bodyPr>
            <a:normAutofit/>
          </a:bodyPr>
          <a:lstStyle/>
          <a:p>
            <a:r>
              <a:rPr lang="en-US" sz="3600" dirty="0"/>
              <a:t>2020 NEC</a:t>
            </a:r>
          </a:p>
          <a:p>
            <a:r>
              <a:rPr lang="en-US" sz="3600" dirty="0"/>
              <a:t>Analysis of Changes to the 2020 NEC</a:t>
            </a:r>
          </a:p>
        </p:txBody>
      </p:sp>
    </p:spTree>
    <p:extLst>
      <p:ext uri="{BB962C8B-B14F-4D97-AF65-F5344CB8AC3E}">
        <p14:creationId xmlns:p14="http://schemas.microsoft.com/office/powerpoint/2010/main" val="468498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A9585-7A29-4F79-823F-B7FACF8034CC}"/>
              </a:ext>
            </a:extLst>
          </p:cNvPr>
          <p:cNvSpPr>
            <a:spLocks noGrp="1"/>
          </p:cNvSpPr>
          <p:nvPr>
            <p:ph type="title"/>
          </p:nvPr>
        </p:nvSpPr>
        <p:spPr>
          <a:xfrm>
            <a:off x="1030287" y="2780114"/>
            <a:ext cx="10131425" cy="1297771"/>
          </a:xfrm>
        </p:spPr>
        <p:txBody>
          <a:bodyPr>
            <a:noAutofit/>
          </a:bodyPr>
          <a:lstStyle/>
          <a:p>
            <a:pPr algn="ctr"/>
            <a:r>
              <a:rPr lang="en-US" sz="8800" dirty="0"/>
              <a:t>The End</a:t>
            </a:r>
          </a:p>
        </p:txBody>
      </p:sp>
    </p:spTree>
    <p:extLst>
      <p:ext uri="{BB962C8B-B14F-4D97-AF65-F5344CB8AC3E}">
        <p14:creationId xmlns:p14="http://schemas.microsoft.com/office/powerpoint/2010/main" val="1965688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B12680-8DEF-402D-9018-1F96BC60DFF1}"/>
              </a:ext>
            </a:extLst>
          </p:cNvPr>
          <p:cNvSpPr txBox="1"/>
          <p:nvPr/>
        </p:nvSpPr>
        <p:spPr>
          <a:xfrm>
            <a:off x="7721954" y="2133805"/>
            <a:ext cx="4244131"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All receptacles in basements, finished or unfinished.</a:t>
            </a:r>
          </a:p>
        </p:txBody>
      </p:sp>
      <p:sp>
        <p:nvSpPr>
          <p:cNvPr id="4" name="TextBox 3">
            <a:extLst>
              <a:ext uri="{FF2B5EF4-FFF2-40B4-BE49-F238E27FC236}">
                <a16:creationId xmlns:a16="http://schemas.microsoft.com/office/drawing/2014/main" id="{75936A1D-4A38-4E02-B258-415C0D5DD745}"/>
              </a:ext>
            </a:extLst>
          </p:cNvPr>
          <p:cNvSpPr txBox="1"/>
          <p:nvPr/>
        </p:nvSpPr>
        <p:spPr>
          <a:xfrm>
            <a:off x="8252646" y="864658"/>
            <a:ext cx="33979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Calibri" panose="020F0502020204030204"/>
                <a:ea typeface="+mn-ea"/>
                <a:cs typeface="+mn-cs"/>
              </a:rPr>
              <a:t>Impact:</a:t>
            </a:r>
          </a:p>
        </p:txBody>
      </p:sp>
      <p:pic>
        <p:nvPicPr>
          <p:cNvPr id="6" name="Picture 5" descr="A picture containing wall, floor, indoor, building&#10;&#10;Description automatically generated">
            <a:extLst>
              <a:ext uri="{FF2B5EF4-FFF2-40B4-BE49-F238E27FC236}">
                <a16:creationId xmlns:a16="http://schemas.microsoft.com/office/drawing/2014/main" id="{F251D002-9350-4E35-9E74-C0351C14B6B3}"/>
              </a:ext>
            </a:extLst>
          </p:cNvPr>
          <p:cNvPicPr>
            <a:picLocks noChangeAspect="1"/>
          </p:cNvPicPr>
          <p:nvPr/>
        </p:nvPicPr>
        <p:blipFill rotWithShape="1">
          <a:blip r:embed="rId3">
            <a:extLst>
              <a:ext uri="{28A0092B-C50C-407E-A947-70E740481C1C}">
                <a14:useLocalDpi xmlns:a14="http://schemas.microsoft.com/office/drawing/2010/main" val="0"/>
              </a:ext>
            </a:extLst>
          </a:blip>
          <a:srcRect l="9067" r="10533"/>
          <a:stretch/>
        </p:blipFill>
        <p:spPr>
          <a:xfrm>
            <a:off x="-4705" y="0"/>
            <a:ext cx="7351776" cy="6858000"/>
          </a:xfrm>
          <a:prstGeom prst="rect">
            <a:avLst/>
          </a:prstGeom>
        </p:spPr>
      </p:pic>
    </p:spTree>
    <p:extLst>
      <p:ext uri="{BB962C8B-B14F-4D97-AF65-F5344CB8AC3E}">
        <p14:creationId xmlns:p14="http://schemas.microsoft.com/office/powerpoint/2010/main" val="4079078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8C61B-752B-4712-9598-66EC88723434}"/>
              </a:ext>
            </a:extLst>
          </p:cNvPr>
          <p:cNvSpPr>
            <a:spLocks noGrp="1"/>
          </p:cNvSpPr>
          <p:nvPr>
            <p:ph type="title"/>
          </p:nvPr>
        </p:nvSpPr>
        <p:spPr>
          <a:xfrm>
            <a:off x="1030287" y="316088"/>
            <a:ext cx="10131425" cy="1456267"/>
          </a:xfrm>
        </p:spPr>
        <p:txBody>
          <a:bodyPr/>
          <a:lstStyle/>
          <a:p>
            <a:pPr algn="ctr"/>
            <a:r>
              <a:rPr lang="en-US" dirty="0">
                <a:solidFill>
                  <a:srgbClr val="FFFF00"/>
                </a:solidFill>
              </a:rPr>
              <a:t>210.8 (A) – Dwelling Units</a:t>
            </a:r>
          </a:p>
        </p:txBody>
      </p:sp>
      <p:sp>
        <p:nvSpPr>
          <p:cNvPr id="3" name="Content Placeholder 2">
            <a:extLst>
              <a:ext uri="{FF2B5EF4-FFF2-40B4-BE49-F238E27FC236}">
                <a16:creationId xmlns:a16="http://schemas.microsoft.com/office/drawing/2014/main" id="{9866E3FD-1F62-4728-A596-AABD1A18C4D6}"/>
              </a:ext>
            </a:extLst>
          </p:cNvPr>
          <p:cNvSpPr>
            <a:spLocks noGrp="1"/>
          </p:cNvSpPr>
          <p:nvPr>
            <p:ph idx="1"/>
          </p:nvPr>
        </p:nvSpPr>
        <p:spPr>
          <a:xfrm>
            <a:off x="1030286" y="1164899"/>
            <a:ext cx="10131425" cy="5181600"/>
          </a:xfrm>
        </p:spPr>
        <p:txBody>
          <a:bodyPr>
            <a:normAutofit/>
          </a:bodyPr>
          <a:lstStyle/>
          <a:p>
            <a:r>
              <a:rPr lang="en-US" sz="3600" b="0" i="1" dirty="0">
                <a:solidFill>
                  <a:schemeClr val="tx1">
                    <a:lumMod val="95000"/>
                  </a:schemeClr>
                </a:solidFill>
                <a:effectLst/>
                <a:latin typeface="normal Verdana"/>
              </a:rPr>
              <a:t>All 125-volt </a:t>
            </a:r>
            <a:r>
              <a:rPr lang="en-US" sz="3600" b="0" i="1" dirty="0">
                <a:solidFill>
                  <a:schemeClr val="tx2"/>
                </a:solidFill>
                <a:effectLst/>
                <a:latin typeface="normal Verdana"/>
              </a:rPr>
              <a:t>through 250-volt </a:t>
            </a:r>
            <a:r>
              <a:rPr lang="en-US" sz="3600" b="0" i="1" dirty="0">
                <a:solidFill>
                  <a:schemeClr val="tx1">
                    <a:lumMod val="95000"/>
                  </a:schemeClr>
                </a:solidFill>
                <a:effectLst/>
                <a:latin typeface="normal Verdana"/>
              </a:rPr>
              <a:t>receptacles installed in the locations specified in 210.8(A)(1) through (A)⁠(11) and supplied by single-phase branch circuits rated 150 volts or less to ground shall have ground-fault circuit-interrupter protection for personnel.</a:t>
            </a:r>
          </a:p>
          <a:p>
            <a:pPr marL="0" indent="0">
              <a:buNone/>
            </a:pPr>
            <a:r>
              <a:rPr lang="en-US" sz="3600" i="1" dirty="0">
                <a:solidFill>
                  <a:srgbClr val="FFFF00"/>
                </a:solidFill>
                <a:latin typeface="normal Verdana"/>
              </a:rPr>
              <a:t>Laundry areas &amp; any receptacle within 6’ of a sink</a:t>
            </a:r>
          </a:p>
        </p:txBody>
      </p:sp>
    </p:spTree>
    <p:extLst>
      <p:ext uri="{BB962C8B-B14F-4D97-AF65-F5344CB8AC3E}">
        <p14:creationId xmlns:p14="http://schemas.microsoft.com/office/powerpoint/2010/main" val="4050873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AFB870-F0EE-481E-9C1F-73C1B561F7CF}"/>
              </a:ext>
            </a:extLst>
          </p:cNvPr>
          <p:cNvPicPr>
            <a:picLocks noChangeAspect="1"/>
          </p:cNvPicPr>
          <p:nvPr/>
        </p:nvPicPr>
        <p:blipFill rotWithShape="1">
          <a:blip r:embed="rId4"/>
          <a:srcRect l="45209" r="-1" b="-1"/>
          <a:stretch/>
        </p:blipFill>
        <p:spPr>
          <a:xfrm>
            <a:off x="20" y="975"/>
            <a:ext cx="7552924" cy="6858000"/>
          </a:xfrm>
          <a:prstGeom prst="rect">
            <a:avLst/>
          </a:prstGeom>
        </p:spPr>
      </p:pic>
      <p:sp>
        <p:nvSpPr>
          <p:cNvPr id="3" name="TextBox 2">
            <a:extLst>
              <a:ext uri="{FF2B5EF4-FFF2-40B4-BE49-F238E27FC236}">
                <a16:creationId xmlns:a16="http://schemas.microsoft.com/office/drawing/2014/main" id="{AD567830-9D13-4C89-8559-B7CED732A3E5}"/>
              </a:ext>
            </a:extLst>
          </p:cNvPr>
          <p:cNvSpPr txBox="1"/>
          <p:nvPr/>
        </p:nvSpPr>
        <p:spPr>
          <a:xfrm>
            <a:off x="7918814" y="1417983"/>
            <a:ext cx="3706762" cy="4593802"/>
          </a:xfrm>
          <a:prstGeom prst="rect">
            <a:avLst/>
          </a:prstGeom>
        </p:spPr>
        <p:txBody>
          <a:bodyPr vert="horz" lIns="91440" tIns="45720" rIns="91440" bIns="45720" rtlCol="0" anchor="ctr">
            <a:noAutofit/>
          </a:bodyPr>
          <a:lstStyle/>
          <a:p>
            <a:pPr marL="685800" marR="0" lvl="0" indent="-68580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en-US" sz="3600" b="0" i="0" u="none" strike="noStrike" kern="1200" cap="none" spc="0" normalizeH="0" baseline="0" noProof="0" dirty="0">
                <a:ln w="3175" cmpd="sng">
                  <a:noFill/>
                </a:ln>
                <a:solidFill>
                  <a:prstClr val="white"/>
                </a:solidFill>
                <a:effectLst/>
                <a:uLnTx/>
                <a:uFillTx/>
                <a:latin typeface="Calibri" panose="020F0502020204030204"/>
                <a:ea typeface="+mn-ea"/>
                <a:cs typeface="+mn-cs"/>
              </a:rPr>
              <a:t>Dryers in a laundry room &amp; electric ranges within 6’ of a sink</a:t>
            </a:r>
          </a:p>
        </p:txBody>
      </p:sp>
      <p:sp>
        <p:nvSpPr>
          <p:cNvPr id="4" name="TextBox 3">
            <a:extLst>
              <a:ext uri="{FF2B5EF4-FFF2-40B4-BE49-F238E27FC236}">
                <a16:creationId xmlns:a16="http://schemas.microsoft.com/office/drawing/2014/main" id="{17D276BD-F53B-44FB-9971-D65E2C65C48D}"/>
              </a:ext>
            </a:extLst>
          </p:cNvPr>
          <p:cNvSpPr txBox="1"/>
          <p:nvPr/>
        </p:nvSpPr>
        <p:spPr>
          <a:xfrm>
            <a:off x="8696845" y="491892"/>
            <a:ext cx="292873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a:ea typeface="+mn-ea"/>
                <a:cs typeface="+mn-cs"/>
              </a:rPr>
              <a:t>Impact:</a:t>
            </a:r>
          </a:p>
        </p:txBody>
      </p:sp>
    </p:spTree>
    <p:extLst>
      <p:ext uri="{BB962C8B-B14F-4D97-AF65-F5344CB8AC3E}">
        <p14:creationId xmlns:p14="http://schemas.microsoft.com/office/powerpoint/2010/main" val="2247541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8C61B-752B-4712-9598-66EC88723434}"/>
              </a:ext>
            </a:extLst>
          </p:cNvPr>
          <p:cNvSpPr>
            <a:spLocks noGrp="1"/>
          </p:cNvSpPr>
          <p:nvPr>
            <p:ph type="title"/>
          </p:nvPr>
        </p:nvSpPr>
        <p:spPr>
          <a:xfrm>
            <a:off x="1030287" y="316088"/>
            <a:ext cx="10131425" cy="1456267"/>
          </a:xfrm>
        </p:spPr>
        <p:txBody>
          <a:bodyPr/>
          <a:lstStyle/>
          <a:p>
            <a:pPr algn="ctr"/>
            <a:r>
              <a:rPr lang="en-US" dirty="0">
                <a:solidFill>
                  <a:srgbClr val="FFFF00"/>
                </a:solidFill>
              </a:rPr>
              <a:t>210.8 (d) – Specific Appliances</a:t>
            </a:r>
          </a:p>
        </p:txBody>
      </p:sp>
      <p:sp>
        <p:nvSpPr>
          <p:cNvPr id="3" name="Content Placeholder 2">
            <a:extLst>
              <a:ext uri="{FF2B5EF4-FFF2-40B4-BE49-F238E27FC236}">
                <a16:creationId xmlns:a16="http://schemas.microsoft.com/office/drawing/2014/main" id="{9866E3FD-1F62-4728-A596-AABD1A18C4D6}"/>
              </a:ext>
            </a:extLst>
          </p:cNvPr>
          <p:cNvSpPr>
            <a:spLocks noGrp="1"/>
          </p:cNvSpPr>
          <p:nvPr>
            <p:ph idx="1"/>
          </p:nvPr>
        </p:nvSpPr>
        <p:spPr>
          <a:xfrm>
            <a:off x="1256065" y="1957137"/>
            <a:ext cx="10131425" cy="3272589"/>
          </a:xfrm>
        </p:spPr>
        <p:txBody>
          <a:bodyPr>
            <a:normAutofit/>
          </a:bodyPr>
          <a:lstStyle/>
          <a:p>
            <a:r>
              <a:rPr lang="en-US" sz="3600" dirty="0">
                <a:solidFill>
                  <a:srgbClr val="FFFF00"/>
                </a:solidFill>
                <a:latin typeface="normal Verdana"/>
              </a:rPr>
              <a:t> </a:t>
            </a:r>
            <a:r>
              <a:rPr lang="en-US" sz="3600" dirty="0"/>
              <a:t>GFCI</a:t>
            </a:r>
            <a:r>
              <a:rPr lang="en-US" sz="3600" dirty="0">
                <a:latin typeface="normal Verdana"/>
              </a:rPr>
              <a:t> </a:t>
            </a:r>
            <a:r>
              <a:rPr lang="en-US" sz="3600" dirty="0"/>
              <a:t>protection shall be provided for outlets serving appliances specified in 422.5(A). </a:t>
            </a:r>
          </a:p>
          <a:p>
            <a:pPr marL="0" indent="0">
              <a:buNone/>
            </a:pPr>
            <a:r>
              <a:rPr lang="en-US" sz="3600" dirty="0"/>
              <a:t> New to 422.5(A) are:</a:t>
            </a:r>
          </a:p>
          <a:p>
            <a:r>
              <a:rPr lang="en-US" sz="3600" i="1" dirty="0">
                <a:solidFill>
                  <a:srgbClr val="FFFF00"/>
                </a:solidFill>
              </a:rPr>
              <a:t>Sump pumps</a:t>
            </a:r>
          </a:p>
        </p:txBody>
      </p:sp>
    </p:spTree>
    <p:extLst>
      <p:ext uri="{BB962C8B-B14F-4D97-AF65-F5344CB8AC3E}">
        <p14:creationId xmlns:p14="http://schemas.microsoft.com/office/powerpoint/2010/main" val="390379853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023227-530E-4024-91EF-312A851A758C}">
  <ds:schemaRefs>
    <ds:schemaRef ds:uri="http://purl.org/dc/terms/"/>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16c05727-aa75-4e4a-9b5f-8a80a1165891"/>
    <ds:schemaRef ds:uri="71af3243-3dd4-4a8d-8c0d-dd76da1f02a5"/>
    <ds:schemaRef ds:uri="http://schemas.microsoft.com/office/2006/metadata/properties"/>
    <ds:schemaRef ds:uri="http://purl.org/dc/dcmitype/"/>
    <ds:schemaRef ds:uri="http://purl.org/dc/elements/1.1/"/>
  </ds:schemaRefs>
</ds:datastoreItem>
</file>

<file path=customXml/itemProps2.xml><?xml version="1.0" encoding="utf-8"?>
<ds:datastoreItem xmlns:ds="http://schemas.openxmlformats.org/officeDocument/2006/customXml" ds:itemID="{627C19A7-3107-4CB2-BD0D-F7C79BE02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315AA3-EAE3-44ED-8368-BAC2FFFB48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Parallax design</Template>
  <TotalTime>3110</TotalTime>
  <Words>1623</Words>
  <Application>Microsoft Office PowerPoint</Application>
  <PresentationFormat>Widescreen</PresentationFormat>
  <Paragraphs>158</Paragraphs>
  <Slides>53</Slides>
  <Notes>47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Arial</vt:lpstr>
      <vt:lpstr>Bradley Hand ITC</vt:lpstr>
      <vt:lpstr>Calibri</vt:lpstr>
      <vt:lpstr>Calibri Light</vt:lpstr>
      <vt:lpstr>normal Verdana</vt:lpstr>
      <vt:lpstr>Office Theme</vt:lpstr>
      <vt:lpstr>Celestial</vt:lpstr>
      <vt:lpstr>Significant changes to the NEC </vt:lpstr>
      <vt:lpstr>210.8  – GFCI Protection for personnel</vt:lpstr>
      <vt:lpstr>PowerPoint Presentation</vt:lpstr>
      <vt:lpstr>210.8 (A) – Dwelling Units</vt:lpstr>
      <vt:lpstr>210.8 (A) – Dwelling Units</vt:lpstr>
      <vt:lpstr>PowerPoint Presentation</vt:lpstr>
      <vt:lpstr>210.8 (A) – Dwelling Units</vt:lpstr>
      <vt:lpstr>PowerPoint Presentation</vt:lpstr>
      <vt:lpstr>210.8 (d) – Specific Appliances</vt:lpstr>
      <vt:lpstr>PowerPoint Presentation</vt:lpstr>
      <vt:lpstr>210.8 (F) – Outdoor Outlets</vt:lpstr>
      <vt:lpstr>PowerPoint Presentation</vt:lpstr>
      <vt:lpstr>210.12 - AFCI Protection for Branch Circuits</vt:lpstr>
      <vt:lpstr>PowerPoint Presentation</vt:lpstr>
      <vt:lpstr>E3901.4.2 island and peninsular countertops</vt:lpstr>
      <vt:lpstr>IRC – R314.3 Location of smoke alarms</vt:lpstr>
      <vt:lpstr>PowerPoint Presentation</vt:lpstr>
      <vt:lpstr>230.62(C) – Barriers </vt:lpstr>
      <vt:lpstr>PowerPoint Presentation</vt:lpstr>
      <vt:lpstr>230.67 – Surge Protection</vt:lpstr>
      <vt:lpstr>PowerPoint Presentation</vt:lpstr>
      <vt:lpstr>300.25 – Exit Enclosures (Stair Towers)</vt:lpstr>
      <vt:lpstr>PowerPoint Presentation</vt:lpstr>
      <vt:lpstr>314.27(C) – Boxes at Ceiling Fans</vt:lpstr>
      <vt:lpstr>PowerPoint Presentation</vt:lpstr>
      <vt:lpstr>E3905.8 Boxes at fan outlets</vt:lpstr>
      <vt:lpstr>320.80, 330.80, 338.10(B)(4)(a)(2) Bundling of Cables</vt:lpstr>
      <vt:lpstr>PowerPoint Presentation</vt:lpstr>
      <vt:lpstr>334.30 - NM cable Service loops</vt:lpstr>
      <vt:lpstr>PowerPoint Presentation</vt:lpstr>
      <vt:lpstr>406.5(G)(2) – Face-up receptacles under sinks</vt:lpstr>
      <vt:lpstr>PowerPoint Presentation</vt:lpstr>
      <vt:lpstr>406.9(C) – Bathtub and shower space</vt:lpstr>
      <vt:lpstr>PowerPoint Presentation</vt:lpstr>
      <vt:lpstr>406.12 - Tamper Resistant Receptacles </vt:lpstr>
      <vt:lpstr>PowerPoint Presentation</vt:lpstr>
      <vt:lpstr>408.4(A) – Circuit Directory</vt:lpstr>
      <vt:lpstr>408.6 – Short Circuit Current Rating</vt:lpstr>
      <vt:lpstr>PowerPoint Presentation</vt:lpstr>
      <vt:lpstr>422.16(B)(2) – Built-in Dishwashers</vt:lpstr>
      <vt:lpstr>PowerPoint Presentation</vt:lpstr>
      <vt:lpstr>445.6 – Listing of Generators</vt:lpstr>
      <vt:lpstr>445.6, 480.7, 694.22, 706.15A Emergency shut-off for secondary power</vt:lpstr>
      <vt:lpstr>450.9 – Labeling of transformers</vt:lpstr>
      <vt:lpstr>PowerPoint Presentation</vt:lpstr>
      <vt:lpstr>518.6 – Outdoor equipment Illumination</vt:lpstr>
      <vt:lpstr>PowerPoint Presentation</vt:lpstr>
      <vt:lpstr>680.4 – Inspections after installation </vt:lpstr>
      <vt:lpstr>680.22(A)(5) – Pool equipment Rooms </vt:lpstr>
      <vt:lpstr>680.26(B)(5) – Equipotential bonding </vt:lpstr>
      <vt:lpstr>PowerPoint Presentation</vt:lpstr>
      <vt:lpstr>References</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Lacey Brown</dc:creator>
  <cp:lastModifiedBy>Darren Emery</cp:lastModifiedBy>
  <cp:revision>54</cp:revision>
  <dcterms:created xsi:type="dcterms:W3CDTF">2021-11-01T16:04:28Z</dcterms:created>
  <dcterms:modified xsi:type="dcterms:W3CDTF">2023-01-03T17:19:41Z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