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31"/>
  </p:notesMasterIdLst>
  <p:handoutMasterIdLst>
    <p:handoutMasterId r:id="rId32"/>
  </p:handoutMasterIdLst>
  <p:sldIdLst>
    <p:sldId id="342" r:id="rId2"/>
    <p:sldId id="373" r:id="rId3"/>
    <p:sldId id="369" r:id="rId4"/>
    <p:sldId id="379" r:id="rId5"/>
    <p:sldId id="357" r:id="rId6"/>
    <p:sldId id="380" r:id="rId7"/>
    <p:sldId id="381" r:id="rId8"/>
    <p:sldId id="358" r:id="rId9"/>
    <p:sldId id="382" r:id="rId10"/>
    <p:sldId id="375" r:id="rId11"/>
    <p:sldId id="361" r:id="rId12"/>
    <p:sldId id="383" r:id="rId13"/>
    <p:sldId id="360" r:id="rId14"/>
    <p:sldId id="368" r:id="rId15"/>
    <p:sldId id="362" r:id="rId16"/>
    <p:sldId id="376" r:id="rId17"/>
    <p:sldId id="363" r:id="rId18"/>
    <p:sldId id="377" r:id="rId19"/>
    <p:sldId id="364" r:id="rId20"/>
    <p:sldId id="384" r:id="rId21"/>
    <p:sldId id="372" r:id="rId22"/>
    <p:sldId id="365" r:id="rId23"/>
    <p:sldId id="385" r:id="rId24"/>
    <p:sldId id="386" r:id="rId25"/>
    <p:sldId id="366" r:id="rId26"/>
    <p:sldId id="374" r:id="rId27"/>
    <p:sldId id="370" r:id="rId28"/>
    <p:sldId id="367" r:id="rId29"/>
    <p:sldId id="371" r:id="rId30"/>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stin Befort" initials="JB" lastIdx="2" clrIdx="0">
    <p:extLst>
      <p:ext uri="{19B8F6BF-5375-455C-9EA6-DF929625EA0E}">
        <p15:presenceInfo xmlns:p15="http://schemas.microsoft.com/office/powerpoint/2012/main" userId="S::befort@cityofmhk.com::245b088b-c99f-4175-a923-dcd30363cd41" providerId="AD"/>
      </p:ext>
    </p:extLst>
  </p:cmAuthor>
  <p:cmAuthor id="2" name="Jake Powell" initials="JP" lastIdx="1" clrIdx="1">
    <p:extLst>
      <p:ext uri="{19B8F6BF-5375-455C-9EA6-DF929625EA0E}">
        <p15:presenceInfo xmlns:p15="http://schemas.microsoft.com/office/powerpoint/2012/main" userId="S::powell@cityofmhk.com::c216a07f-ef96-41a7-a2c1-0dc8b2ca2ec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51" autoAdjust="0"/>
    <p:restoredTop sz="83972" autoAdjust="0"/>
  </p:normalViewPr>
  <p:slideViewPr>
    <p:cSldViewPr snapToGrid="0" showGuides="1">
      <p:cViewPr varScale="1">
        <p:scale>
          <a:sx n="96" d="100"/>
          <a:sy n="96" d="100"/>
        </p:scale>
        <p:origin x="1344" y="78"/>
      </p:cViewPr>
      <p:guideLst>
        <p:guide orient="horz" pos="2160"/>
        <p:guide pos="3840"/>
      </p:guideLst>
    </p:cSldViewPr>
  </p:slideViewPr>
  <p:outlineViewPr>
    <p:cViewPr>
      <p:scale>
        <a:sx n="33" d="100"/>
        <a:sy n="33" d="100"/>
      </p:scale>
      <p:origin x="0" y="-2328"/>
    </p:cViewPr>
  </p:outlineViewPr>
  <p:notesTextViewPr>
    <p:cViewPr>
      <p:scale>
        <a:sx n="1" d="1"/>
        <a:sy n="1" d="1"/>
      </p:scale>
      <p:origin x="0" y="0"/>
    </p:cViewPr>
  </p:notesTextViewPr>
  <p:notesViewPr>
    <p:cSldViewPr snapToGrid="0">
      <p:cViewPr varScale="1">
        <p:scale>
          <a:sx n="86" d="100"/>
          <a:sy n="86" d="100"/>
        </p:scale>
        <p:origin x="382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BD358206-C000-4839-B6A5-0213BABEAEFA}" type="datetimeFigureOut">
              <a:rPr lang="en-US" smtClean="0"/>
              <a:t>1/3/2023</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FD9AA498-3D97-452C-8B10-9C75FDE47BBC}" type="slidenum">
              <a:rPr lang="en-US" smtClean="0"/>
              <a:t>‹#›</a:t>
            </a:fld>
            <a:endParaRPr lang="en-US"/>
          </a:p>
        </p:txBody>
      </p:sp>
    </p:spTree>
    <p:extLst>
      <p:ext uri="{BB962C8B-B14F-4D97-AF65-F5344CB8AC3E}">
        <p14:creationId xmlns:p14="http://schemas.microsoft.com/office/powerpoint/2010/main" val="1628087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B9595ECB-C2F1-4819-83F2-2D47DC5436E4}" type="datetimeFigureOut">
              <a:rPr lang="en-US" smtClean="0"/>
              <a:t>1/3/2023</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E2C9FF04-C215-4F98-A29C-1AEBA7CFC245}" type="slidenum">
              <a:rPr lang="en-US" smtClean="0"/>
              <a:t>‹#›</a:t>
            </a:fld>
            <a:endParaRPr lang="en-US"/>
          </a:p>
        </p:txBody>
      </p:sp>
    </p:spTree>
    <p:extLst>
      <p:ext uri="{BB962C8B-B14F-4D97-AF65-F5344CB8AC3E}">
        <p14:creationId xmlns:p14="http://schemas.microsoft.com/office/powerpoint/2010/main" val="6414263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Definitions revised and new one added to clarify what a change of occupancy is.</a:t>
            </a:r>
          </a:p>
        </p:txBody>
      </p:sp>
      <p:sp>
        <p:nvSpPr>
          <p:cNvPr id="4" name="Slide Number Placeholder 3"/>
          <p:cNvSpPr>
            <a:spLocks noGrp="1"/>
          </p:cNvSpPr>
          <p:nvPr>
            <p:ph type="sldNum" sz="quarter" idx="5"/>
          </p:nvPr>
        </p:nvSpPr>
        <p:spPr/>
        <p:txBody>
          <a:bodyPr/>
          <a:lstStyle/>
          <a:p>
            <a:fld id="{E2C9FF04-C215-4F98-A29C-1AEBA7CFC245}" type="slidenum">
              <a:rPr lang="en-US" smtClean="0"/>
              <a:t>3</a:t>
            </a:fld>
            <a:endParaRPr lang="en-US"/>
          </a:p>
        </p:txBody>
      </p:sp>
    </p:spTree>
    <p:extLst>
      <p:ext uri="{BB962C8B-B14F-4D97-AF65-F5344CB8AC3E}">
        <p14:creationId xmlns:p14="http://schemas.microsoft.com/office/powerpoint/2010/main" val="9654469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section</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Where either replacing an exterior wall covering or envelope, or where an exterior wall assembly or an exterior wall envelope is added, materials and systems must now meet the minimum performance and safety requirements in IBC Chapters 14 and 26 as applicable. This provision applies when the building owner voluntarily makes changes or when replacement is necessary due to damage or failure of the exterior wall covering or envelope.</a:t>
            </a:r>
          </a:p>
          <a:p>
            <a:endParaRPr lang="en-US" dirty="0"/>
          </a:p>
          <a:p>
            <a:endParaRPr lang="en-US" dirty="0"/>
          </a:p>
          <a:p>
            <a:r>
              <a:rPr lang="en-US" dirty="0"/>
              <a:t>Two or more contiguous stories and more than 15% of the total wall area on any side of the building</a:t>
            </a:r>
          </a:p>
          <a:p>
            <a:endParaRPr lang="en-US" dirty="0"/>
          </a:p>
          <a:p>
            <a:r>
              <a:rPr lang="en-US" dirty="0"/>
              <a:t>Grenfell Fire – June 2017</a:t>
            </a:r>
          </a:p>
          <a:p>
            <a:r>
              <a:rPr lang="en-US" dirty="0"/>
              <a:t>72 fatalities – Started in a dwelling unit on the 4</a:t>
            </a:r>
            <a:r>
              <a:rPr lang="en-US" baseline="30000" dirty="0"/>
              <a:t>th</a:t>
            </a:r>
            <a:r>
              <a:rPr lang="en-US" dirty="0"/>
              <a:t> floor</a:t>
            </a:r>
          </a:p>
          <a:p>
            <a:r>
              <a:rPr lang="en-US" dirty="0"/>
              <a:t>combustible cladding with an air gap lead to rapid exterior fire spread</a:t>
            </a:r>
          </a:p>
          <a:p>
            <a:endParaRPr lang="en-US" dirty="0"/>
          </a:p>
          <a:p>
            <a:r>
              <a:rPr lang="en-US" dirty="0"/>
              <a:t>Issues – We do not issue permits for exterior siding/finish work that does not involve any additions, alterations, etc.</a:t>
            </a:r>
          </a:p>
        </p:txBody>
      </p:sp>
      <p:sp>
        <p:nvSpPr>
          <p:cNvPr id="4" name="Slide Number Placeholder 3"/>
          <p:cNvSpPr>
            <a:spLocks noGrp="1"/>
          </p:cNvSpPr>
          <p:nvPr>
            <p:ph type="sldNum" sz="quarter" idx="5"/>
          </p:nvPr>
        </p:nvSpPr>
        <p:spPr/>
        <p:txBody>
          <a:bodyPr/>
          <a:lstStyle/>
          <a:p>
            <a:fld id="{E2C9FF04-C215-4F98-A29C-1AEBA7CFC245}" type="slidenum">
              <a:rPr lang="en-US" smtClean="0"/>
              <a:t>12</a:t>
            </a:fld>
            <a:endParaRPr lang="en-US"/>
          </a:p>
        </p:txBody>
      </p:sp>
    </p:spTree>
    <p:extLst>
      <p:ext uri="{BB962C8B-B14F-4D97-AF65-F5344CB8AC3E}">
        <p14:creationId xmlns:p14="http://schemas.microsoft.com/office/powerpoint/2010/main" val="41413358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t>
            </a:r>
          </a:p>
          <a:p>
            <a:endParaRPr lang="en-US" dirty="0"/>
          </a:p>
          <a:p>
            <a:r>
              <a:rPr lang="en-US" dirty="0"/>
              <a:t>Will ensure locking arrangements are compliant in alterations</a:t>
            </a:r>
          </a:p>
        </p:txBody>
      </p:sp>
      <p:sp>
        <p:nvSpPr>
          <p:cNvPr id="4" name="Slide Number Placeholder 3"/>
          <p:cNvSpPr>
            <a:spLocks noGrp="1"/>
          </p:cNvSpPr>
          <p:nvPr>
            <p:ph type="sldNum" sz="quarter" idx="5"/>
          </p:nvPr>
        </p:nvSpPr>
        <p:spPr/>
        <p:txBody>
          <a:bodyPr/>
          <a:lstStyle/>
          <a:p>
            <a:fld id="{E2C9FF04-C215-4F98-A29C-1AEBA7CFC245}" type="slidenum">
              <a:rPr lang="en-US" smtClean="0"/>
              <a:t>15</a:t>
            </a:fld>
            <a:endParaRPr lang="en-US"/>
          </a:p>
        </p:txBody>
      </p:sp>
    </p:spTree>
    <p:extLst>
      <p:ext uri="{BB962C8B-B14F-4D97-AF65-F5344CB8AC3E}">
        <p14:creationId xmlns:p14="http://schemas.microsoft.com/office/powerpoint/2010/main" val="39905086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t>
            </a:r>
          </a:p>
          <a:p>
            <a:endParaRPr lang="en-US" dirty="0"/>
          </a:p>
          <a:p>
            <a:r>
              <a:rPr lang="en-US" dirty="0"/>
              <a:t>Will ensure locking arrangements are compliant in alterations</a:t>
            </a:r>
          </a:p>
        </p:txBody>
      </p:sp>
      <p:sp>
        <p:nvSpPr>
          <p:cNvPr id="4" name="Slide Number Placeholder 3"/>
          <p:cNvSpPr>
            <a:spLocks noGrp="1"/>
          </p:cNvSpPr>
          <p:nvPr>
            <p:ph type="sldNum" sz="quarter" idx="5"/>
          </p:nvPr>
        </p:nvSpPr>
        <p:spPr/>
        <p:txBody>
          <a:bodyPr/>
          <a:lstStyle/>
          <a:p>
            <a:fld id="{E2C9FF04-C215-4F98-A29C-1AEBA7CFC245}" type="slidenum">
              <a:rPr lang="en-US" smtClean="0"/>
              <a:t>16</a:t>
            </a:fld>
            <a:endParaRPr lang="en-US"/>
          </a:p>
        </p:txBody>
      </p:sp>
    </p:spTree>
    <p:extLst>
      <p:ext uri="{BB962C8B-B14F-4D97-AF65-F5344CB8AC3E}">
        <p14:creationId xmlns:p14="http://schemas.microsoft.com/office/powerpoint/2010/main" val="40455156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New addition to the IEBC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Previously, Sections 505 and 702 were not applicable to Change of Occupancy; therefore, provisions have been added to Section 506 and updated in Chapter 10 to provide this same allowance for a change of occupancy. The new provisions address occupancies that are converted to a Group R-3, R-4 or single exit R-2 occupancy. EEROs are required by IBC Section 1031 in Group R-3 and R-4 dwellings and for Group R-2 apartments in a single exit building (4 units per story, 3 stories above grade plane maximum).</a:t>
            </a:r>
          </a:p>
          <a:p>
            <a:endParaRPr lang="en-US" dirty="0"/>
          </a:p>
        </p:txBody>
      </p:sp>
      <p:sp>
        <p:nvSpPr>
          <p:cNvPr id="4" name="Slide Number Placeholder 3"/>
          <p:cNvSpPr>
            <a:spLocks noGrp="1"/>
          </p:cNvSpPr>
          <p:nvPr>
            <p:ph type="sldNum" sz="quarter" idx="5"/>
          </p:nvPr>
        </p:nvSpPr>
        <p:spPr/>
        <p:txBody>
          <a:bodyPr/>
          <a:lstStyle/>
          <a:p>
            <a:fld id="{E2C9FF04-C215-4F98-A29C-1AEBA7CFC245}" type="slidenum">
              <a:rPr lang="en-US" smtClean="0"/>
              <a:t>17</a:t>
            </a:fld>
            <a:endParaRPr lang="en-US"/>
          </a:p>
        </p:txBody>
      </p:sp>
    </p:spTree>
    <p:extLst>
      <p:ext uri="{BB962C8B-B14F-4D97-AF65-F5344CB8AC3E}">
        <p14:creationId xmlns:p14="http://schemas.microsoft.com/office/powerpoint/2010/main" val="2076506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addition to the IEBC</a:t>
            </a:r>
          </a:p>
        </p:txBody>
      </p:sp>
      <p:sp>
        <p:nvSpPr>
          <p:cNvPr id="4" name="Slide Number Placeholder 3"/>
          <p:cNvSpPr>
            <a:spLocks noGrp="1"/>
          </p:cNvSpPr>
          <p:nvPr>
            <p:ph type="sldNum" sz="quarter" idx="5"/>
          </p:nvPr>
        </p:nvSpPr>
        <p:spPr/>
        <p:txBody>
          <a:bodyPr/>
          <a:lstStyle/>
          <a:p>
            <a:fld id="{E2C9FF04-C215-4F98-A29C-1AEBA7CFC245}" type="slidenum">
              <a:rPr lang="en-US" smtClean="0"/>
              <a:t>18</a:t>
            </a:fld>
            <a:endParaRPr lang="en-US"/>
          </a:p>
        </p:txBody>
      </p:sp>
    </p:spTree>
    <p:extLst>
      <p:ext uri="{BB962C8B-B14F-4D97-AF65-F5344CB8AC3E}">
        <p14:creationId xmlns:p14="http://schemas.microsoft.com/office/powerpoint/2010/main" val="37617670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Modification and new section</a:t>
            </a:r>
          </a:p>
        </p:txBody>
      </p:sp>
      <p:sp>
        <p:nvSpPr>
          <p:cNvPr id="4" name="Slide Number Placeholder 3"/>
          <p:cNvSpPr>
            <a:spLocks noGrp="1"/>
          </p:cNvSpPr>
          <p:nvPr>
            <p:ph type="sldNum" sz="quarter" idx="5"/>
          </p:nvPr>
        </p:nvSpPr>
        <p:spPr/>
        <p:txBody>
          <a:bodyPr/>
          <a:lstStyle/>
          <a:p>
            <a:fld id="{E2C9FF04-C215-4F98-A29C-1AEBA7CFC245}" type="slidenum">
              <a:rPr lang="en-US" smtClean="0"/>
              <a:t>19</a:t>
            </a:fld>
            <a:endParaRPr lang="en-US"/>
          </a:p>
        </p:txBody>
      </p:sp>
    </p:spTree>
    <p:extLst>
      <p:ext uri="{BB962C8B-B14F-4D97-AF65-F5344CB8AC3E}">
        <p14:creationId xmlns:p14="http://schemas.microsoft.com/office/powerpoint/2010/main" val="31587047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Modification and new section</a:t>
            </a:r>
          </a:p>
        </p:txBody>
      </p:sp>
      <p:sp>
        <p:nvSpPr>
          <p:cNvPr id="4" name="Slide Number Placeholder 3"/>
          <p:cNvSpPr>
            <a:spLocks noGrp="1"/>
          </p:cNvSpPr>
          <p:nvPr>
            <p:ph type="sldNum" sz="quarter" idx="5"/>
          </p:nvPr>
        </p:nvSpPr>
        <p:spPr/>
        <p:txBody>
          <a:bodyPr/>
          <a:lstStyle/>
          <a:p>
            <a:fld id="{E2C9FF04-C215-4F98-A29C-1AEBA7CFC245}" type="slidenum">
              <a:rPr lang="en-US" smtClean="0"/>
              <a:t>20</a:t>
            </a:fld>
            <a:endParaRPr lang="en-US"/>
          </a:p>
        </p:txBody>
      </p:sp>
    </p:spTree>
    <p:extLst>
      <p:ext uri="{BB962C8B-B14F-4D97-AF65-F5344CB8AC3E}">
        <p14:creationId xmlns:p14="http://schemas.microsoft.com/office/powerpoint/2010/main" val="26765788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section</a:t>
            </a:r>
          </a:p>
          <a:p>
            <a:endParaRPr lang="en-US" dirty="0"/>
          </a:p>
          <a:p>
            <a:r>
              <a:rPr lang="en-US" dirty="0"/>
              <a:t>Have to look at the definition of </a:t>
            </a:r>
            <a:r>
              <a:rPr lang="en-US" i="1" dirty="0"/>
              <a:t>alteration </a:t>
            </a:r>
            <a:r>
              <a:rPr lang="en-US" i="0" dirty="0"/>
              <a:t>- </a:t>
            </a:r>
            <a:r>
              <a:rPr lang="en-US" b="1" i="0" dirty="0">
                <a:effectLst/>
                <a:latin typeface="Roboto" panose="02000000000000000000" pitchFamily="2" charset="0"/>
              </a:rPr>
              <a:t>ALTERATION. </a:t>
            </a:r>
            <a:r>
              <a:rPr lang="en-US" b="0" i="0" dirty="0">
                <a:effectLst/>
                <a:latin typeface="Roboto" panose="02000000000000000000" pitchFamily="2" charset="0"/>
              </a:rPr>
              <a:t>Any construction or renovation to an </a:t>
            </a:r>
            <a:r>
              <a:rPr lang="en-US" b="0" i="1" dirty="0">
                <a:effectLst/>
                <a:latin typeface="Roboto" panose="02000000000000000000" pitchFamily="2" charset="0"/>
              </a:rPr>
              <a:t>existing structure</a:t>
            </a:r>
            <a:r>
              <a:rPr lang="en-US" b="0" i="0" dirty="0">
                <a:effectLst/>
                <a:latin typeface="Roboto" panose="02000000000000000000" pitchFamily="2" charset="0"/>
              </a:rPr>
              <a:t> other than a </a:t>
            </a:r>
            <a:r>
              <a:rPr lang="en-US" b="0" i="1" dirty="0">
                <a:effectLst/>
                <a:latin typeface="Roboto" panose="02000000000000000000" pitchFamily="2" charset="0"/>
              </a:rPr>
              <a:t>repair</a:t>
            </a:r>
            <a:r>
              <a:rPr lang="en-US" b="0" i="0" dirty="0">
                <a:effectLst/>
                <a:latin typeface="Roboto" panose="02000000000000000000" pitchFamily="2" charset="0"/>
              </a:rPr>
              <a:t> or </a:t>
            </a:r>
            <a:r>
              <a:rPr lang="en-US" b="0" i="1" dirty="0">
                <a:effectLst/>
                <a:latin typeface="Roboto" panose="02000000000000000000" pitchFamily="2" charset="0"/>
              </a:rPr>
              <a:t>addition</a:t>
            </a:r>
            <a:r>
              <a:rPr lang="en-US" b="0" i="0" dirty="0">
                <a:effectLst/>
                <a:latin typeface="Roboto" panose="02000000000000000000" pitchFamily="2" charset="0"/>
              </a:rPr>
              <a:t>.</a:t>
            </a:r>
            <a:endParaRPr lang="en-US" dirty="0"/>
          </a:p>
          <a:p>
            <a:endParaRPr lang="en-US" dirty="0"/>
          </a:p>
          <a:p>
            <a:r>
              <a:rPr lang="en-US" dirty="0"/>
              <a:t>Sections 802 – Building Elements and Materials, 803 – Fire Protection, &amp;  804 – Means of Egress are not applicable if there is no “work area”</a:t>
            </a:r>
          </a:p>
          <a:p>
            <a:endParaRPr lang="en-US" dirty="0"/>
          </a:p>
          <a:p>
            <a:r>
              <a:rPr lang="en-US" dirty="0"/>
              <a:t>Alterations to mechanical, electrical, plumbing, fire protection are considered a level 2 alteration but they do not constitute a “work area”</a:t>
            </a:r>
          </a:p>
        </p:txBody>
      </p:sp>
      <p:sp>
        <p:nvSpPr>
          <p:cNvPr id="4" name="Slide Number Placeholder 3"/>
          <p:cNvSpPr>
            <a:spLocks noGrp="1"/>
          </p:cNvSpPr>
          <p:nvPr>
            <p:ph type="sldNum" sz="quarter" idx="5"/>
          </p:nvPr>
        </p:nvSpPr>
        <p:spPr/>
        <p:txBody>
          <a:bodyPr/>
          <a:lstStyle/>
          <a:p>
            <a:fld id="{E2C9FF04-C215-4F98-A29C-1AEBA7CFC245}" type="slidenum">
              <a:rPr lang="en-US" smtClean="0"/>
              <a:t>21</a:t>
            </a:fld>
            <a:endParaRPr lang="en-US"/>
          </a:p>
        </p:txBody>
      </p:sp>
    </p:spTree>
    <p:extLst>
      <p:ext uri="{BB962C8B-B14F-4D97-AF65-F5344CB8AC3E}">
        <p14:creationId xmlns:p14="http://schemas.microsoft.com/office/powerpoint/2010/main" val="37828844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 to make the package of requirements more complete for level 3 alterations.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Section 904.1.7 was modified to recognize that once a project becomes a Level 3 alteration, the provisions should not be limited to more than one tenant or a minimum occupant load of 30 people. Level 3 also does not limit the application of sprinkler requirements to situations where a fire pump is not required, but rather the requirements focus on whether sufficient water is available at the building site.</a:t>
            </a:r>
          </a:p>
          <a:p>
            <a:endParaRPr lang="en-US" dirty="0"/>
          </a:p>
        </p:txBody>
      </p:sp>
      <p:sp>
        <p:nvSpPr>
          <p:cNvPr id="4" name="Slide Number Placeholder 3"/>
          <p:cNvSpPr>
            <a:spLocks noGrp="1"/>
          </p:cNvSpPr>
          <p:nvPr>
            <p:ph type="sldNum" sz="quarter" idx="5"/>
          </p:nvPr>
        </p:nvSpPr>
        <p:spPr/>
        <p:txBody>
          <a:bodyPr/>
          <a:lstStyle/>
          <a:p>
            <a:fld id="{E2C9FF04-C215-4F98-A29C-1AEBA7CFC245}" type="slidenum">
              <a:rPr lang="en-US" smtClean="0"/>
              <a:t>22</a:t>
            </a:fld>
            <a:endParaRPr lang="en-US"/>
          </a:p>
        </p:txBody>
      </p:sp>
    </p:spTree>
    <p:extLst>
      <p:ext uri="{BB962C8B-B14F-4D97-AF65-F5344CB8AC3E}">
        <p14:creationId xmlns:p14="http://schemas.microsoft.com/office/powerpoint/2010/main" val="21038279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 to make the package of requirements more complete for level 3 alterations.</a:t>
            </a:r>
          </a:p>
        </p:txBody>
      </p:sp>
      <p:sp>
        <p:nvSpPr>
          <p:cNvPr id="4" name="Slide Number Placeholder 3"/>
          <p:cNvSpPr>
            <a:spLocks noGrp="1"/>
          </p:cNvSpPr>
          <p:nvPr>
            <p:ph type="sldNum" sz="quarter" idx="5"/>
          </p:nvPr>
        </p:nvSpPr>
        <p:spPr/>
        <p:txBody>
          <a:bodyPr/>
          <a:lstStyle/>
          <a:p>
            <a:fld id="{E2C9FF04-C215-4F98-A29C-1AEBA7CFC245}" type="slidenum">
              <a:rPr lang="en-US" smtClean="0"/>
              <a:t>23</a:t>
            </a:fld>
            <a:endParaRPr lang="en-US"/>
          </a:p>
        </p:txBody>
      </p:sp>
    </p:spTree>
    <p:extLst>
      <p:ext uri="{BB962C8B-B14F-4D97-AF65-F5344CB8AC3E}">
        <p14:creationId xmlns:p14="http://schemas.microsoft.com/office/powerpoint/2010/main" val="3103004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C9FF04-C215-4F98-A29C-1AEBA7CFC245}" type="slidenum">
              <a:rPr lang="en-US" smtClean="0"/>
              <a:t>4</a:t>
            </a:fld>
            <a:endParaRPr lang="en-US"/>
          </a:p>
        </p:txBody>
      </p:sp>
    </p:spTree>
    <p:extLst>
      <p:ext uri="{BB962C8B-B14F-4D97-AF65-F5344CB8AC3E}">
        <p14:creationId xmlns:p14="http://schemas.microsoft.com/office/powerpoint/2010/main" val="40114906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 to make the package of requirements more complete for level 3 alterations.</a:t>
            </a:r>
          </a:p>
        </p:txBody>
      </p:sp>
      <p:sp>
        <p:nvSpPr>
          <p:cNvPr id="4" name="Slide Number Placeholder 3"/>
          <p:cNvSpPr>
            <a:spLocks noGrp="1"/>
          </p:cNvSpPr>
          <p:nvPr>
            <p:ph type="sldNum" sz="quarter" idx="5"/>
          </p:nvPr>
        </p:nvSpPr>
        <p:spPr/>
        <p:txBody>
          <a:bodyPr/>
          <a:lstStyle/>
          <a:p>
            <a:fld id="{E2C9FF04-C215-4F98-A29C-1AEBA7CFC245}" type="slidenum">
              <a:rPr lang="en-US" smtClean="0"/>
              <a:t>24</a:t>
            </a:fld>
            <a:endParaRPr lang="en-US"/>
          </a:p>
        </p:txBody>
      </p:sp>
    </p:spTree>
    <p:extLst>
      <p:ext uri="{BB962C8B-B14F-4D97-AF65-F5344CB8AC3E}">
        <p14:creationId xmlns:p14="http://schemas.microsoft.com/office/powerpoint/2010/main" val="15023359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Modification/expansion</a:t>
            </a:r>
          </a:p>
        </p:txBody>
      </p:sp>
      <p:sp>
        <p:nvSpPr>
          <p:cNvPr id="4" name="Slide Number Placeholder 3"/>
          <p:cNvSpPr>
            <a:spLocks noGrp="1"/>
          </p:cNvSpPr>
          <p:nvPr>
            <p:ph type="sldNum" sz="quarter" idx="5"/>
          </p:nvPr>
        </p:nvSpPr>
        <p:spPr/>
        <p:txBody>
          <a:bodyPr/>
          <a:lstStyle/>
          <a:p>
            <a:fld id="{E2C9FF04-C215-4F98-A29C-1AEBA7CFC245}" type="slidenum">
              <a:rPr lang="en-US" smtClean="0"/>
              <a:t>25</a:t>
            </a:fld>
            <a:endParaRPr lang="en-US"/>
          </a:p>
        </p:txBody>
      </p:sp>
    </p:spTree>
    <p:extLst>
      <p:ext uri="{BB962C8B-B14F-4D97-AF65-F5344CB8AC3E}">
        <p14:creationId xmlns:p14="http://schemas.microsoft.com/office/powerpoint/2010/main" val="9769637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Modification</a:t>
            </a:r>
          </a:p>
          <a:p>
            <a:endParaRPr lang="en-US" dirty="0"/>
          </a:p>
          <a:p>
            <a:r>
              <a:rPr lang="en-US" dirty="0"/>
              <a:t>1011 is only applicable when there is a change of occupancy classification without any associated alterations. </a:t>
            </a:r>
          </a:p>
        </p:txBody>
      </p:sp>
      <p:sp>
        <p:nvSpPr>
          <p:cNvPr id="4" name="Slide Number Placeholder 3"/>
          <p:cNvSpPr>
            <a:spLocks noGrp="1"/>
          </p:cNvSpPr>
          <p:nvPr>
            <p:ph type="sldNum" sz="quarter" idx="5"/>
          </p:nvPr>
        </p:nvSpPr>
        <p:spPr/>
        <p:txBody>
          <a:bodyPr/>
          <a:lstStyle/>
          <a:p>
            <a:fld id="{E2C9FF04-C215-4F98-A29C-1AEBA7CFC245}" type="slidenum">
              <a:rPr lang="en-US" smtClean="0"/>
              <a:t>27</a:t>
            </a:fld>
            <a:endParaRPr lang="en-US"/>
          </a:p>
        </p:txBody>
      </p:sp>
    </p:spTree>
    <p:extLst>
      <p:ext uri="{BB962C8B-B14F-4D97-AF65-F5344CB8AC3E}">
        <p14:creationId xmlns:p14="http://schemas.microsoft.com/office/powerpoint/2010/main" val="34278958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Section 1011.2.1 has been revised to clarify that the automatic sprinkler system is only intended in the location of the change of occupancy and, in some cases, may extend farther based on the separations provided. There has been confusion in the past as to how extensive the installation of an automatic sprinkler system required by the IBC should be in an existing building. The IBC often requires installation throughout the fire area, or in the case of residential occupancies, throughout the building. In many cases, installation throughout an existing building is viewed as excessive and not within the intent of the change of occupancy classification requirements. The result, while not confined to separated occupancies or fire areas, should lead to the installation of automatic sprinkler systems throughout the building over time.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C9FF04-C215-4F98-A29C-1AEBA7CFC245}" type="slidenum">
              <a:rPr lang="en-US" smtClean="0"/>
              <a:t>29</a:t>
            </a:fld>
            <a:endParaRPr lang="en-US"/>
          </a:p>
        </p:txBody>
      </p:sp>
    </p:spTree>
    <p:extLst>
      <p:ext uri="{BB962C8B-B14F-4D97-AF65-F5344CB8AC3E}">
        <p14:creationId xmlns:p14="http://schemas.microsoft.com/office/powerpoint/2010/main" val="36562083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Modification. Moved from various sections to the general compliance Chapter 3 and references ICC 500</a:t>
            </a:r>
          </a:p>
        </p:txBody>
      </p:sp>
      <p:sp>
        <p:nvSpPr>
          <p:cNvPr id="4" name="Slide Number Placeholder 3"/>
          <p:cNvSpPr>
            <a:spLocks noGrp="1"/>
          </p:cNvSpPr>
          <p:nvPr>
            <p:ph type="sldNum" sz="quarter" idx="5"/>
          </p:nvPr>
        </p:nvSpPr>
        <p:spPr/>
        <p:txBody>
          <a:bodyPr/>
          <a:lstStyle/>
          <a:p>
            <a:fld id="{E2C9FF04-C215-4F98-A29C-1AEBA7CFC245}" type="slidenum">
              <a:rPr lang="en-US" smtClean="0"/>
              <a:t>5</a:t>
            </a:fld>
            <a:endParaRPr lang="en-US"/>
          </a:p>
        </p:txBody>
      </p:sp>
    </p:spTree>
    <p:extLst>
      <p:ext uri="{BB962C8B-B14F-4D97-AF65-F5344CB8AC3E}">
        <p14:creationId xmlns:p14="http://schemas.microsoft.com/office/powerpoint/2010/main" val="3976141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Modification. Moved from various sections to the general compliance Chapter 3 and references ICC 500</a:t>
            </a:r>
          </a:p>
        </p:txBody>
      </p:sp>
      <p:sp>
        <p:nvSpPr>
          <p:cNvPr id="4" name="Slide Number Placeholder 3"/>
          <p:cNvSpPr>
            <a:spLocks noGrp="1"/>
          </p:cNvSpPr>
          <p:nvPr>
            <p:ph type="sldNum" sz="quarter" idx="5"/>
          </p:nvPr>
        </p:nvSpPr>
        <p:spPr/>
        <p:txBody>
          <a:bodyPr/>
          <a:lstStyle/>
          <a:p>
            <a:fld id="{E2C9FF04-C215-4F98-A29C-1AEBA7CFC245}" type="slidenum">
              <a:rPr lang="en-US" smtClean="0"/>
              <a:t>6</a:t>
            </a:fld>
            <a:endParaRPr lang="en-US"/>
          </a:p>
        </p:txBody>
      </p:sp>
    </p:spTree>
    <p:extLst>
      <p:ext uri="{BB962C8B-B14F-4D97-AF65-F5344CB8AC3E}">
        <p14:creationId xmlns:p14="http://schemas.microsoft.com/office/powerpoint/2010/main" val="260695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Modification. Moved from various sections to the general compliance Chapter 3 and references ICC 500</a:t>
            </a:r>
          </a:p>
        </p:txBody>
      </p:sp>
      <p:sp>
        <p:nvSpPr>
          <p:cNvPr id="4" name="Slide Number Placeholder 3"/>
          <p:cNvSpPr>
            <a:spLocks noGrp="1"/>
          </p:cNvSpPr>
          <p:nvPr>
            <p:ph type="sldNum" sz="quarter" idx="5"/>
          </p:nvPr>
        </p:nvSpPr>
        <p:spPr/>
        <p:txBody>
          <a:bodyPr/>
          <a:lstStyle/>
          <a:p>
            <a:fld id="{E2C9FF04-C215-4F98-A29C-1AEBA7CFC245}" type="slidenum">
              <a:rPr lang="en-US" smtClean="0"/>
              <a:t>7</a:t>
            </a:fld>
            <a:endParaRPr lang="en-US"/>
          </a:p>
        </p:txBody>
      </p:sp>
    </p:spTree>
    <p:extLst>
      <p:ext uri="{BB962C8B-B14F-4D97-AF65-F5344CB8AC3E}">
        <p14:creationId xmlns:p14="http://schemas.microsoft.com/office/powerpoint/2010/main" val="221947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Moved from various sections to the general compliance section to make the requirements equal across the board</a:t>
            </a:r>
          </a:p>
        </p:txBody>
      </p:sp>
      <p:sp>
        <p:nvSpPr>
          <p:cNvPr id="4" name="Slide Number Placeholder 3"/>
          <p:cNvSpPr>
            <a:spLocks noGrp="1"/>
          </p:cNvSpPr>
          <p:nvPr>
            <p:ph type="sldNum" sz="quarter" idx="5"/>
          </p:nvPr>
        </p:nvSpPr>
        <p:spPr/>
        <p:txBody>
          <a:bodyPr/>
          <a:lstStyle/>
          <a:p>
            <a:fld id="{E2C9FF04-C215-4F98-A29C-1AEBA7CFC245}" type="slidenum">
              <a:rPr lang="en-US" smtClean="0"/>
              <a:t>8</a:t>
            </a:fld>
            <a:endParaRPr lang="en-US"/>
          </a:p>
        </p:txBody>
      </p:sp>
    </p:spTree>
    <p:extLst>
      <p:ext uri="{BB962C8B-B14F-4D97-AF65-F5344CB8AC3E}">
        <p14:creationId xmlns:p14="http://schemas.microsoft.com/office/powerpoint/2010/main" val="23678616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Moved from various sections to the general compliance section to make the requirements equal across the board</a:t>
            </a:r>
          </a:p>
        </p:txBody>
      </p:sp>
      <p:sp>
        <p:nvSpPr>
          <p:cNvPr id="4" name="Slide Number Placeholder 3"/>
          <p:cNvSpPr>
            <a:spLocks noGrp="1"/>
          </p:cNvSpPr>
          <p:nvPr>
            <p:ph type="sldNum" sz="quarter" idx="5"/>
          </p:nvPr>
        </p:nvSpPr>
        <p:spPr/>
        <p:txBody>
          <a:bodyPr/>
          <a:lstStyle/>
          <a:p>
            <a:fld id="{E2C9FF04-C215-4F98-A29C-1AEBA7CFC245}" type="slidenum">
              <a:rPr lang="en-US" smtClean="0"/>
              <a:t>9</a:t>
            </a:fld>
            <a:endParaRPr lang="en-US"/>
          </a:p>
        </p:txBody>
      </p:sp>
    </p:spTree>
    <p:extLst>
      <p:ext uri="{BB962C8B-B14F-4D97-AF65-F5344CB8AC3E}">
        <p14:creationId xmlns:p14="http://schemas.microsoft.com/office/powerpoint/2010/main" val="9716403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Moved from various sections to the general compliance section to make the requirements equal across the board</a:t>
            </a:r>
          </a:p>
        </p:txBody>
      </p:sp>
      <p:sp>
        <p:nvSpPr>
          <p:cNvPr id="4" name="Slide Number Placeholder 3"/>
          <p:cNvSpPr>
            <a:spLocks noGrp="1"/>
          </p:cNvSpPr>
          <p:nvPr>
            <p:ph type="sldNum" sz="quarter" idx="5"/>
          </p:nvPr>
        </p:nvSpPr>
        <p:spPr/>
        <p:txBody>
          <a:bodyPr/>
          <a:lstStyle/>
          <a:p>
            <a:fld id="{E2C9FF04-C215-4F98-A29C-1AEBA7CFC245}" type="slidenum">
              <a:rPr lang="en-US" smtClean="0"/>
              <a:t>10</a:t>
            </a:fld>
            <a:endParaRPr lang="en-US"/>
          </a:p>
        </p:txBody>
      </p:sp>
    </p:spTree>
    <p:extLst>
      <p:ext uri="{BB962C8B-B14F-4D97-AF65-F5344CB8AC3E}">
        <p14:creationId xmlns:p14="http://schemas.microsoft.com/office/powerpoint/2010/main" val="3880120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section</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Where either replacing an exterior wall covering or envelope, or where an exterior wall assembly or an exterior wall envelope is added, materials and systems must now meet the minimum performance and safety requirements in IBC Chapters 14 and 26 as applicable. This provision applies when the building owner voluntarily makes changes or when replacement is necessary due to damage or failure of the exterior wall covering or envelope.</a:t>
            </a:r>
          </a:p>
          <a:p>
            <a:endParaRPr lang="en-US" dirty="0"/>
          </a:p>
          <a:p>
            <a:endParaRPr lang="en-US" dirty="0"/>
          </a:p>
          <a:p>
            <a:r>
              <a:rPr lang="en-US" dirty="0"/>
              <a:t>Two or more contiguous stories and more than 15% of the total wall area on any side of the building</a:t>
            </a:r>
          </a:p>
          <a:p>
            <a:endParaRPr lang="en-US" dirty="0"/>
          </a:p>
          <a:p>
            <a:r>
              <a:rPr lang="en-US" dirty="0"/>
              <a:t>Grenfell Fire – June 2017</a:t>
            </a:r>
          </a:p>
          <a:p>
            <a:r>
              <a:rPr lang="en-US" dirty="0"/>
              <a:t>72 fatalities – Started in a dwelling unit on the 4</a:t>
            </a:r>
            <a:r>
              <a:rPr lang="en-US" baseline="30000" dirty="0"/>
              <a:t>th</a:t>
            </a:r>
            <a:r>
              <a:rPr lang="en-US" dirty="0"/>
              <a:t> floor</a:t>
            </a:r>
          </a:p>
          <a:p>
            <a:r>
              <a:rPr lang="en-US" dirty="0"/>
              <a:t>combustible cladding with an air gap lead to rapid exterior fire spread</a:t>
            </a:r>
          </a:p>
          <a:p>
            <a:endParaRPr lang="en-US" dirty="0"/>
          </a:p>
          <a:p>
            <a:r>
              <a:rPr lang="en-US" dirty="0"/>
              <a:t>Issues – We do not issue permits for exterior siding/finish work that does not involve any additions, alterations, etc.</a:t>
            </a:r>
          </a:p>
        </p:txBody>
      </p:sp>
      <p:sp>
        <p:nvSpPr>
          <p:cNvPr id="4" name="Slide Number Placeholder 3"/>
          <p:cNvSpPr>
            <a:spLocks noGrp="1"/>
          </p:cNvSpPr>
          <p:nvPr>
            <p:ph type="sldNum" sz="quarter" idx="5"/>
          </p:nvPr>
        </p:nvSpPr>
        <p:spPr/>
        <p:txBody>
          <a:bodyPr/>
          <a:lstStyle/>
          <a:p>
            <a:fld id="{E2C9FF04-C215-4F98-A29C-1AEBA7CFC245}" type="slidenum">
              <a:rPr lang="en-US" smtClean="0"/>
              <a:t>11</a:t>
            </a:fld>
            <a:endParaRPr lang="en-US"/>
          </a:p>
        </p:txBody>
      </p:sp>
    </p:spTree>
    <p:extLst>
      <p:ext uri="{BB962C8B-B14F-4D97-AF65-F5344CB8AC3E}">
        <p14:creationId xmlns:p14="http://schemas.microsoft.com/office/powerpoint/2010/main" val="900051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B6A81F32-3C35-4924-A201-90B0CDD69042}" type="datetimeFigureOut">
              <a:rPr lang="en-US" smtClean="0"/>
              <a:t>1/3/2023</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AC0AA2F9-D1FF-40E2-92E2-F674A3A24C2D}"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2933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A81F32-3C35-4924-A201-90B0CDD69042}" type="datetimeFigureOut">
              <a:rPr lang="en-US" smtClean="0"/>
              <a:t>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AA2F9-D1FF-40E2-92E2-F674A3A24C2D}" type="slidenum">
              <a:rPr lang="en-US" smtClean="0"/>
              <a:t>‹#›</a:t>
            </a:fld>
            <a:endParaRPr lang="en-US"/>
          </a:p>
        </p:txBody>
      </p:sp>
    </p:spTree>
    <p:extLst>
      <p:ext uri="{BB962C8B-B14F-4D97-AF65-F5344CB8AC3E}">
        <p14:creationId xmlns:p14="http://schemas.microsoft.com/office/powerpoint/2010/main" val="2196082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A81F32-3C35-4924-A201-90B0CDD69042}" type="datetimeFigureOut">
              <a:rPr lang="en-US" smtClean="0"/>
              <a:t>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AA2F9-D1FF-40E2-92E2-F674A3A24C2D}" type="slidenum">
              <a:rPr lang="en-US" smtClean="0"/>
              <a:t>‹#›</a:t>
            </a:fld>
            <a:endParaRPr lang="en-US"/>
          </a:p>
        </p:txBody>
      </p:sp>
    </p:spTree>
    <p:extLst>
      <p:ext uri="{BB962C8B-B14F-4D97-AF65-F5344CB8AC3E}">
        <p14:creationId xmlns:p14="http://schemas.microsoft.com/office/powerpoint/2010/main" val="2692541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A81F32-3C35-4924-A201-90B0CDD69042}" type="datetimeFigureOut">
              <a:rPr lang="en-US" smtClean="0"/>
              <a:t>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AA2F9-D1FF-40E2-92E2-F674A3A24C2D}" type="slidenum">
              <a:rPr lang="en-US" smtClean="0"/>
              <a:t>‹#›</a:t>
            </a:fld>
            <a:endParaRPr lang="en-US"/>
          </a:p>
        </p:txBody>
      </p:sp>
    </p:spTree>
    <p:extLst>
      <p:ext uri="{BB962C8B-B14F-4D97-AF65-F5344CB8AC3E}">
        <p14:creationId xmlns:p14="http://schemas.microsoft.com/office/powerpoint/2010/main" val="736859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A81F32-3C35-4924-A201-90B0CDD69042}" type="datetimeFigureOut">
              <a:rPr lang="en-US" smtClean="0"/>
              <a:t>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0AA2F9-D1FF-40E2-92E2-F674A3A24C2D}"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7993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A81F32-3C35-4924-A201-90B0CDD69042}" type="datetimeFigureOut">
              <a:rPr lang="en-US" smtClean="0"/>
              <a:t>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0AA2F9-D1FF-40E2-92E2-F674A3A24C2D}" type="slidenum">
              <a:rPr lang="en-US" smtClean="0"/>
              <a:t>‹#›</a:t>
            </a:fld>
            <a:endParaRPr lang="en-US"/>
          </a:p>
        </p:txBody>
      </p:sp>
    </p:spTree>
    <p:extLst>
      <p:ext uri="{BB962C8B-B14F-4D97-AF65-F5344CB8AC3E}">
        <p14:creationId xmlns:p14="http://schemas.microsoft.com/office/powerpoint/2010/main" val="571495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A81F32-3C35-4924-A201-90B0CDD69042}" type="datetimeFigureOut">
              <a:rPr lang="en-US" smtClean="0"/>
              <a:t>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0AA2F9-D1FF-40E2-92E2-F674A3A24C2D}" type="slidenum">
              <a:rPr lang="en-US" smtClean="0"/>
              <a:t>‹#›</a:t>
            </a:fld>
            <a:endParaRPr lang="en-US"/>
          </a:p>
        </p:txBody>
      </p:sp>
    </p:spTree>
    <p:extLst>
      <p:ext uri="{BB962C8B-B14F-4D97-AF65-F5344CB8AC3E}">
        <p14:creationId xmlns:p14="http://schemas.microsoft.com/office/powerpoint/2010/main" val="305543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A81F32-3C35-4924-A201-90B0CDD69042}" type="datetimeFigureOut">
              <a:rPr lang="en-US" smtClean="0"/>
              <a:t>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0AA2F9-D1FF-40E2-92E2-F674A3A24C2D}" type="slidenum">
              <a:rPr lang="en-US" smtClean="0"/>
              <a:t>‹#›</a:t>
            </a:fld>
            <a:endParaRPr lang="en-US"/>
          </a:p>
        </p:txBody>
      </p:sp>
    </p:spTree>
    <p:extLst>
      <p:ext uri="{BB962C8B-B14F-4D97-AF65-F5344CB8AC3E}">
        <p14:creationId xmlns:p14="http://schemas.microsoft.com/office/powerpoint/2010/main" val="2835994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A81F32-3C35-4924-A201-90B0CDD69042}" type="datetimeFigureOut">
              <a:rPr lang="en-US" smtClean="0"/>
              <a:t>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0AA2F9-D1FF-40E2-92E2-F674A3A24C2D}" type="slidenum">
              <a:rPr lang="en-US" smtClean="0"/>
              <a:t>‹#›</a:t>
            </a:fld>
            <a:endParaRPr lang="en-US"/>
          </a:p>
        </p:txBody>
      </p:sp>
    </p:spTree>
    <p:extLst>
      <p:ext uri="{BB962C8B-B14F-4D97-AF65-F5344CB8AC3E}">
        <p14:creationId xmlns:p14="http://schemas.microsoft.com/office/powerpoint/2010/main" val="2887234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A81F32-3C35-4924-A201-90B0CDD69042}" type="datetimeFigureOut">
              <a:rPr lang="en-US" smtClean="0"/>
              <a:t>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0AA2F9-D1FF-40E2-92E2-F674A3A24C2D}" type="slidenum">
              <a:rPr lang="en-US" smtClean="0"/>
              <a:t>‹#›</a:t>
            </a:fld>
            <a:endParaRPr lang="en-US"/>
          </a:p>
        </p:txBody>
      </p:sp>
    </p:spTree>
    <p:extLst>
      <p:ext uri="{BB962C8B-B14F-4D97-AF65-F5344CB8AC3E}">
        <p14:creationId xmlns:p14="http://schemas.microsoft.com/office/powerpoint/2010/main" val="24912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A81F32-3C35-4924-A201-90B0CDD69042}" type="datetimeFigureOut">
              <a:rPr lang="en-US" smtClean="0"/>
              <a:t>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0AA2F9-D1FF-40E2-92E2-F674A3A24C2D}" type="slidenum">
              <a:rPr lang="en-US" smtClean="0"/>
              <a:t>‹#›</a:t>
            </a:fld>
            <a:endParaRPr lang="en-US"/>
          </a:p>
        </p:txBody>
      </p:sp>
    </p:spTree>
    <p:extLst>
      <p:ext uri="{BB962C8B-B14F-4D97-AF65-F5344CB8AC3E}">
        <p14:creationId xmlns:p14="http://schemas.microsoft.com/office/powerpoint/2010/main" val="1381905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B6A81F32-3C35-4924-A201-90B0CDD69042}" type="datetimeFigureOut">
              <a:rPr lang="en-US" smtClean="0"/>
              <a:t>1/3/2023</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AC0AA2F9-D1FF-40E2-92E2-F674A3A24C2D}" type="slidenum">
              <a:rPr lang="en-US" smtClean="0"/>
              <a:t>‹#›</a:t>
            </a:fld>
            <a:endParaRPr lang="en-US"/>
          </a:p>
        </p:txBody>
      </p:sp>
    </p:spTree>
    <p:extLst>
      <p:ext uri="{BB962C8B-B14F-4D97-AF65-F5344CB8AC3E}">
        <p14:creationId xmlns:p14="http://schemas.microsoft.com/office/powerpoint/2010/main" val="1150384281"/>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2021 International Existing Building  Code</a:t>
            </a:r>
          </a:p>
        </p:txBody>
      </p:sp>
      <p:sp>
        <p:nvSpPr>
          <p:cNvPr id="5" name="Subtitle 4"/>
          <p:cNvSpPr>
            <a:spLocks noGrp="1"/>
          </p:cNvSpPr>
          <p:nvPr>
            <p:ph type="subTitle" idx="1"/>
          </p:nvPr>
        </p:nvSpPr>
        <p:spPr/>
        <p:txBody>
          <a:bodyPr>
            <a:normAutofit fontScale="77500" lnSpcReduction="20000"/>
          </a:bodyPr>
          <a:lstStyle/>
          <a:p>
            <a:endParaRPr lang="en-US" sz="6000" dirty="0"/>
          </a:p>
          <a:p>
            <a:r>
              <a:rPr lang="en-US" sz="6000" dirty="0"/>
              <a:t>Significant Changes</a:t>
            </a:r>
          </a:p>
        </p:txBody>
      </p:sp>
    </p:spTree>
    <p:extLst>
      <p:ext uri="{BB962C8B-B14F-4D97-AF65-F5344CB8AC3E}">
        <p14:creationId xmlns:p14="http://schemas.microsoft.com/office/powerpoint/2010/main" val="3294444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307 &amp; 308 – Smoke Alarms &amp; Carbon Monoxide Detection</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59564" y="1946863"/>
            <a:ext cx="9872871" cy="3880022"/>
          </a:xfrm>
        </p:spPr>
        <p:txBody>
          <a:bodyPr>
            <a:normAutofit/>
          </a:bodyPr>
          <a:lstStyle/>
          <a:p>
            <a:r>
              <a:rPr lang="en-US" dirty="0"/>
              <a:t>Intended to provide consistent requirements between methods, these requirements will also apply when the performance method is chosen.</a:t>
            </a:r>
          </a:p>
          <a:p>
            <a:pPr lvl="1"/>
            <a:r>
              <a:rPr lang="en-US" dirty="0"/>
              <a:t>The CO requirements have been revised to reflect “detection” versus “alarm” considerations to recognize that either CO alarms or a CO detection system may be used. </a:t>
            </a:r>
          </a:p>
          <a:p>
            <a:pPr lvl="1"/>
            <a:r>
              <a:rPr lang="en-US" dirty="0"/>
              <a:t>Two new exceptions clarify that these provisions are only intended to apply to Level 2 and 3 alterations, changes of occupancy and additions mirroring the application of requirements in the 2018 IEBC.</a:t>
            </a:r>
          </a:p>
        </p:txBody>
      </p:sp>
    </p:spTree>
    <p:extLst>
      <p:ext uri="{BB962C8B-B14F-4D97-AF65-F5344CB8AC3E}">
        <p14:creationId xmlns:p14="http://schemas.microsoft.com/office/powerpoint/2010/main" val="2309383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6F94B7DC-18F5-4439-9488-E5B730BBB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4439242" y="609600"/>
            <a:ext cx="6579277" cy="1356360"/>
          </a:xfrm>
        </p:spPr>
        <p:txBody>
          <a:bodyPr>
            <a:normAutofit/>
          </a:bodyPr>
          <a:lstStyle/>
          <a:p>
            <a:r>
              <a:rPr lang="en-US" b="1" dirty="0"/>
              <a:t>Exterior Wall Coverings &amp; Envelopes</a:t>
            </a:r>
          </a:p>
        </p:txBody>
      </p:sp>
      <p:pic>
        <p:nvPicPr>
          <p:cNvPr id="1026" name="Picture 2">
            <a:extLst>
              <a:ext uri="{FF2B5EF4-FFF2-40B4-BE49-F238E27FC236}">
                <a16:creationId xmlns:a16="http://schemas.microsoft.com/office/drawing/2014/main" id="{82A4482A-402F-45F0-A9CB-12014F79AD2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636" r="20126" b="1"/>
          <a:stretch/>
        </p:blipFill>
        <p:spPr bwMode="auto">
          <a:xfrm>
            <a:off x="232861" y="243840"/>
            <a:ext cx="3646837" cy="6377939"/>
          </a:xfrm>
          <a:prstGeom prst="rect">
            <a:avLst/>
          </a:prstGeom>
          <a:noFill/>
          <a:extLst>
            <a:ext uri="{909E8E84-426E-40DD-AFC4-6F175D3DCCD1}">
              <a14:hiddenFill xmlns:a14="http://schemas.microsoft.com/office/drawing/2010/main">
                <a:solidFill>
                  <a:srgbClr val="FFFFFF"/>
                </a:solidFill>
              </a14:hiddenFill>
            </a:ext>
          </a:extLst>
        </p:spPr>
      </p:pic>
      <p:sp>
        <p:nvSpPr>
          <p:cNvPr id="1030" name="Content Placeholder 1029">
            <a:extLst>
              <a:ext uri="{FF2B5EF4-FFF2-40B4-BE49-F238E27FC236}">
                <a16:creationId xmlns:a16="http://schemas.microsoft.com/office/drawing/2014/main" id="{A0CD4689-7D84-4F6C-87AA-CFA3B0471FBB}"/>
              </a:ext>
            </a:extLst>
          </p:cNvPr>
          <p:cNvSpPr>
            <a:spLocks noGrp="1"/>
          </p:cNvSpPr>
          <p:nvPr>
            <p:ph idx="1"/>
          </p:nvPr>
        </p:nvSpPr>
        <p:spPr>
          <a:xfrm>
            <a:off x="4439242" y="2057400"/>
            <a:ext cx="6576629" cy="4038600"/>
          </a:xfrm>
        </p:spPr>
        <p:txBody>
          <a:bodyPr>
            <a:normAutofit/>
          </a:bodyPr>
          <a:lstStyle/>
          <a:p>
            <a:r>
              <a:rPr lang="en-US" sz="1800" dirty="0"/>
              <a:t>Addition</a:t>
            </a:r>
          </a:p>
          <a:p>
            <a:r>
              <a:rPr lang="en-US" sz="1800" dirty="0"/>
              <a:t>When significant portions of a building’s exterior wall coverings or exterior wall envelopes are added or replaced, they must comply with the requirements of Chapters 14 and 26 of the IBC.</a:t>
            </a:r>
          </a:p>
          <a:p>
            <a:r>
              <a:rPr lang="en-US" sz="1800" dirty="0"/>
              <a:t>Added in response to large fires related to exterior wall envelope or exterior wall covering. </a:t>
            </a:r>
          </a:p>
          <a:p>
            <a:r>
              <a:rPr lang="en-US" sz="1800" dirty="0"/>
              <a:t>Requirements will ensure the safety of existing buildings when replacement of the exterior wall covering or envelope is performed. Existing buildings, which may not have the same life safety features as a new building, are more at risk from non-code-compliant exterior wall envelopes and exterior wall coverings.</a:t>
            </a:r>
          </a:p>
        </p:txBody>
      </p:sp>
      <p:sp>
        <p:nvSpPr>
          <p:cNvPr id="75" name="Rectangle 74">
            <a:extLst>
              <a:ext uri="{FF2B5EF4-FFF2-40B4-BE49-F238E27FC236}">
                <a16:creationId xmlns:a16="http://schemas.microsoft.com/office/drawing/2014/main" id="{F4861B3C-221F-4FEE-BC20-58155E285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00" y="243840"/>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02060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6F94B7DC-18F5-4439-9488-E5B730BBB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4439242" y="609600"/>
            <a:ext cx="6579277" cy="1356360"/>
          </a:xfrm>
        </p:spPr>
        <p:txBody>
          <a:bodyPr>
            <a:normAutofit/>
          </a:bodyPr>
          <a:lstStyle/>
          <a:p>
            <a:r>
              <a:rPr lang="en-US" b="1" dirty="0"/>
              <a:t>Exterior Wall Coverings &amp; Envelopes</a:t>
            </a:r>
          </a:p>
        </p:txBody>
      </p:sp>
      <p:pic>
        <p:nvPicPr>
          <p:cNvPr id="1026" name="Picture 2">
            <a:extLst>
              <a:ext uri="{FF2B5EF4-FFF2-40B4-BE49-F238E27FC236}">
                <a16:creationId xmlns:a16="http://schemas.microsoft.com/office/drawing/2014/main" id="{82A4482A-402F-45F0-A9CB-12014F79AD2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636" r="20126" b="1"/>
          <a:stretch/>
        </p:blipFill>
        <p:spPr bwMode="auto">
          <a:xfrm>
            <a:off x="232861" y="243840"/>
            <a:ext cx="3646837" cy="6377939"/>
          </a:xfrm>
          <a:prstGeom prst="rect">
            <a:avLst/>
          </a:prstGeom>
          <a:noFill/>
          <a:extLst>
            <a:ext uri="{909E8E84-426E-40DD-AFC4-6F175D3DCCD1}">
              <a14:hiddenFill xmlns:a14="http://schemas.microsoft.com/office/drawing/2010/main">
                <a:solidFill>
                  <a:srgbClr val="FFFFFF"/>
                </a:solidFill>
              </a14:hiddenFill>
            </a:ext>
          </a:extLst>
        </p:spPr>
      </p:pic>
      <p:sp>
        <p:nvSpPr>
          <p:cNvPr id="1030" name="Content Placeholder 1029">
            <a:extLst>
              <a:ext uri="{FF2B5EF4-FFF2-40B4-BE49-F238E27FC236}">
                <a16:creationId xmlns:a16="http://schemas.microsoft.com/office/drawing/2014/main" id="{A0CD4689-7D84-4F6C-87AA-CFA3B0471FBB}"/>
              </a:ext>
            </a:extLst>
          </p:cNvPr>
          <p:cNvSpPr>
            <a:spLocks noGrp="1"/>
          </p:cNvSpPr>
          <p:nvPr>
            <p:ph idx="1"/>
          </p:nvPr>
        </p:nvSpPr>
        <p:spPr>
          <a:xfrm>
            <a:off x="4439242" y="2057400"/>
            <a:ext cx="6576629" cy="4038600"/>
          </a:xfrm>
        </p:spPr>
        <p:txBody>
          <a:bodyPr>
            <a:normAutofit/>
          </a:bodyPr>
          <a:lstStyle/>
          <a:p>
            <a:r>
              <a:rPr lang="en-US" sz="1800" dirty="0"/>
              <a:t>309.1 General.</a:t>
            </a:r>
          </a:p>
          <a:p>
            <a:pPr marL="274320" lvl="1" indent="0">
              <a:buNone/>
            </a:pPr>
            <a:r>
              <a:rPr lang="en-US" sz="1600" dirty="0"/>
              <a:t>The provisions of Section 309  apply to all alterations, repairs, additions, relocations of structures and changes of occupancy regardless of compliance method.</a:t>
            </a:r>
          </a:p>
          <a:p>
            <a:r>
              <a:rPr lang="en-US" sz="1800" dirty="0"/>
              <a:t>309.2 Additions and replacements. </a:t>
            </a:r>
          </a:p>
          <a:p>
            <a:pPr marL="274320" lvl="1" indent="0">
              <a:buNone/>
            </a:pPr>
            <a:r>
              <a:rPr lang="en-US" sz="1600" dirty="0"/>
              <a:t>Where an exterior wall covering or exterior wall envelope is added or replaced, the materials and methods used shall comply with the requirements for new construction in Chapter 14 and Chapter 26 of the International Building Code if the added or replaced exterior wall covering or exterior wall envelope involves two or more contiguous stories and comprises more than 15 percent of the total wall area on any side of the building.</a:t>
            </a:r>
          </a:p>
        </p:txBody>
      </p:sp>
      <p:sp>
        <p:nvSpPr>
          <p:cNvPr id="75" name="Rectangle 74">
            <a:extLst>
              <a:ext uri="{FF2B5EF4-FFF2-40B4-BE49-F238E27FC236}">
                <a16:creationId xmlns:a16="http://schemas.microsoft.com/office/drawing/2014/main" id="{F4861B3C-221F-4FEE-BC20-58155E285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00" y="243840"/>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86625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Changes not likely to have impact</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63983"/>
            <a:ext cx="9872871" cy="4196241"/>
          </a:xfrm>
        </p:spPr>
        <p:txBody>
          <a:bodyPr>
            <a:normAutofit fontScale="92500" lnSpcReduction="20000"/>
          </a:bodyPr>
          <a:lstStyle/>
          <a:p>
            <a:r>
              <a:rPr lang="en-US" dirty="0"/>
              <a:t>405.2.4 – Snow loads</a:t>
            </a:r>
          </a:p>
          <a:p>
            <a:pPr lvl="1"/>
            <a:r>
              <a:rPr lang="en-US" dirty="0"/>
              <a:t>Must address snow loads during the repair of substantial structural damage</a:t>
            </a:r>
          </a:p>
          <a:p>
            <a:pPr lvl="1"/>
            <a:r>
              <a:rPr lang="en-US" dirty="0"/>
              <a:t>Only applies to repairs after substantial structural damage</a:t>
            </a:r>
          </a:p>
          <a:p>
            <a:r>
              <a:rPr lang="en-US" dirty="0"/>
              <a:t>502.6, 503.16, 506.6 &amp; 903.4, 1011.4, 1101.4 – Classroom Acoustics</a:t>
            </a:r>
          </a:p>
          <a:p>
            <a:pPr lvl="1"/>
            <a:r>
              <a:rPr lang="en-US" dirty="0"/>
              <a:t>Additions, Level 3 alterations and changes of occupancy in educational occupancies are now required to meet the enhanced classroom acoustic requirements of Section 808 of ICC A117.1.</a:t>
            </a:r>
          </a:p>
          <a:p>
            <a:pPr lvl="1"/>
            <a:r>
              <a:rPr lang="en-US" dirty="0"/>
              <a:t>Not likely to have any school alterations/additions for many years</a:t>
            </a:r>
          </a:p>
          <a:p>
            <a:r>
              <a:rPr lang="en-US" dirty="0"/>
              <a:t>503.4 – Rooftop Equipment Dead Load</a:t>
            </a:r>
          </a:p>
          <a:p>
            <a:pPr lvl="1"/>
            <a:r>
              <a:rPr lang="en-US" dirty="0"/>
              <a:t>The addition of equipment to the roof without a full structural analysis is now permitted when the equipment weighs less than 400 pounds and is less than 10 percent of the total roof dead load.</a:t>
            </a:r>
          </a:p>
          <a:p>
            <a:pPr lvl="1"/>
            <a:r>
              <a:rPr lang="en-US" dirty="0"/>
              <a:t>Only applies to prescriptive compliance method</a:t>
            </a:r>
          </a:p>
          <a:p>
            <a:pPr lvl="1"/>
            <a:r>
              <a:rPr lang="en-US" dirty="0"/>
              <a:t>Gives us a hard number to draw the line for when structural evaluation is required for new rooftop equipment</a:t>
            </a:r>
          </a:p>
        </p:txBody>
      </p:sp>
    </p:spTree>
    <p:extLst>
      <p:ext uri="{BB962C8B-B14F-4D97-AF65-F5344CB8AC3E}">
        <p14:creationId xmlns:p14="http://schemas.microsoft.com/office/powerpoint/2010/main" val="38086449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Changes not likely to have impact</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63983"/>
            <a:ext cx="9872871" cy="4196241"/>
          </a:xfrm>
        </p:spPr>
        <p:txBody>
          <a:bodyPr>
            <a:normAutofit/>
          </a:bodyPr>
          <a:lstStyle/>
          <a:p>
            <a:r>
              <a:rPr lang="en-US" dirty="0"/>
              <a:t>Change of occupancy from Group S or U to any other occupancy</a:t>
            </a:r>
          </a:p>
          <a:p>
            <a:pPr lvl="1"/>
            <a:r>
              <a:rPr lang="en-US" dirty="0"/>
              <a:t>Seismic upgrade required but allows use of reduced seismic loads if the risk category doesn’t change</a:t>
            </a:r>
          </a:p>
          <a:p>
            <a:r>
              <a:rPr lang="en-US" dirty="0"/>
              <a:t>Seating in Nursing Home Corridors</a:t>
            </a:r>
          </a:p>
          <a:p>
            <a:pPr lvl="1"/>
            <a:r>
              <a:rPr lang="en-US" dirty="0"/>
              <a:t>Allows furniture to be added to corridor in a nursing home. Change to mirror the IBC</a:t>
            </a:r>
          </a:p>
          <a:p>
            <a:r>
              <a:rPr lang="en-US" dirty="0"/>
              <a:t>803.2.2 – Sprinkler requirements for Level 2 alterations</a:t>
            </a:r>
          </a:p>
          <a:p>
            <a:pPr lvl="1"/>
            <a:r>
              <a:rPr lang="en-US" dirty="0"/>
              <a:t>Requires work areas in I-2 occupancies to be equipped with fire sprinkler system</a:t>
            </a:r>
          </a:p>
          <a:p>
            <a:pPr lvl="1"/>
            <a:r>
              <a:rPr lang="en-US" dirty="0"/>
              <a:t>All I-2 occupancies are already sprinklered throughout</a:t>
            </a:r>
          </a:p>
          <a:p>
            <a:r>
              <a:rPr lang="en-US" dirty="0"/>
              <a:t>803.2.5 – Sprinkler requirements in buildings and special uses	</a:t>
            </a:r>
          </a:p>
          <a:p>
            <a:pPr lvl="1"/>
            <a:r>
              <a:rPr lang="en-US" dirty="0"/>
              <a:t>Only applies to uses/buildings in IBC table 903.2.11.6</a:t>
            </a:r>
          </a:p>
          <a:p>
            <a:endParaRPr lang="en-US" dirty="0"/>
          </a:p>
        </p:txBody>
      </p:sp>
    </p:spTree>
    <p:extLst>
      <p:ext uri="{BB962C8B-B14F-4D97-AF65-F5344CB8AC3E}">
        <p14:creationId xmlns:p14="http://schemas.microsoft.com/office/powerpoint/2010/main" val="2485950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Locking Arrangements in Educational Occupancies</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63983"/>
            <a:ext cx="9872871" cy="4196241"/>
          </a:xfrm>
        </p:spPr>
        <p:txBody>
          <a:bodyPr>
            <a:normAutofit/>
          </a:bodyPr>
          <a:lstStyle/>
          <a:p>
            <a:r>
              <a:rPr lang="en-US" dirty="0"/>
              <a:t>Requirements in the IBC have been referenced to provide special allowances for educational occupancies with regard to door lock mechanisms.</a:t>
            </a:r>
          </a:p>
          <a:p>
            <a:r>
              <a:rPr lang="en-US" dirty="0"/>
              <a:t>The new provisions within the prescriptive method and the work area method are intended to correlate with provisions found within the IBC and IEBC regarding locking arrangements in educational spaces. It is especially important to place these requirements in the IEBC to make sure where alterations are made that the locking arrangements are safe. </a:t>
            </a:r>
          </a:p>
        </p:txBody>
      </p:sp>
    </p:spTree>
    <p:extLst>
      <p:ext uri="{BB962C8B-B14F-4D97-AF65-F5344CB8AC3E}">
        <p14:creationId xmlns:p14="http://schemas.microsoft.com/office/powerpoint/2010/main" val="32160901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Locking Arrangements in Educational Occupancies</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63983"/>
            <a:ext cx="9872871" cy="4196241"/>
          </a:xfrm>
        </p:spPr>
        <p:txBody>
          <a:bodyPr>
            <a:normAutofit/>
          </a:bodyPr>
          <a:lstStyle/>
          <a:p>
            <a:r>
              <a:rPr lang="en-US" dirty="0"/>
              <a:t>503.17 &amp; 704.3 Locking arrangements in educational occupancies.</a:t>
            </a:r>
          </a:p>
          <a:p>
            <a:pPr marL="274320" lvl="1" indent="0">
              <a:buNone/>
            </a:pPr>
            <a:r>
              <a:rPr lang="en-US" dirty="0"/>
              <a:t>In Group E occupancies, Group B educational occupancies and Group I-4 occupancies, egress doors with locking arrangements designed to keep intruders from entering the room shall comply with Section 1010.2.8 of the International Building Code.</a:t>
            </a:r>
          </a:p>
          <a:p>
            <a:r>
              <a:rPr lang="en-US" dirty="0"/>
              <a:t>Existing buildings are more likely to make use of unapproved devices that do not meet egress requirements. Oftentimes, locks or devices are added to doors to provide security, but they do not allow free egress or comply with the single operation requirement. The new provisions within the IEBC are consistent with Section 1010.2.8 of the IBC and IFC to provide guidance for combining security while maintaining safe egress capabilities.</a:t>
            </a:r>
          </a:p>
        </p:txBody>
      </p:sp>
    </p:spTree>
    <p:extLst>
      <p:ext uri="{BB962C8B-B14F-4D97-AF65-F5344CB8AC3E}">
        <p14:creationId xmlns:p14="http://schemas.microsoft.com/office/powerpoint/2010/main" val="22064066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Emergency Escape &amp; Rescue Openings</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97235"/>
            <a:ext cx="9872871" cy="4129740"/>
          </a:xfrm>
        </p:spPr>
        <p:txBody>
          <a:bodyPr>
            <a:normAutofit/>
          </a:bodyPr>
          <a:lstStyle/>
          <a:p>
            <a:r>
              <a:rPr lang="en-US" dirty="0"/>
              <a:t>Added allowances during a change of occupancy to use replacement window requirements for the installation of emergency escape and rescue openings.</a:t>
            </a:r>
          </a:p>
          <a:p>
            <a:r>
              <a:rPr lang="en-US" dirty="0"/>
              <a:t>New provisions allow the use of existing and smaller replacement windows for emergency escape and rescue openings (EEROs) within a change of occupancy when applying both the prescriptive and work area methods, providing flexibility while still maintaining the level of safety for occupants and emergency responders.</a:t>
            </a:r>
          </a:p>
        </p:txBody>
      </p:sp>
    </p:spTree>
    <p:extLst>
      <p:ext uri="{BB962C8B-B14F-4D97-AF65-F5344CB8AC3E}">
        <p14:creationId xmlns:p14="http://schemas.microsoft.com/office/powerpoint/2010/main" val="36412280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Emergency Escape &amp; Rescue Openings</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97235"/>
            <a:ext cx="9872871" cy="4129740"/>
          </a:xfrm>
        </p:spPr>
        <p:txBody>
          <a:bodyPr>
            <a:normAutofit/>
          </a:bodyPr>
          <a:lstStyle/>
          <a:p>
            <a:r>
              <a:rPr lang="en-US" dirty="0"/>
              <a:t>1011.5.6 Existing emergency escape and rescue openings.</a:t>
            </a:r>
          </a:p>
          <a:p>
            <a:pPr marL="274320" lvl="1" indent="0">
              <a:buNone/>
            </a:pPr>
            <a:r>
              <a:rPr lang="en-US" dirty="0"/>
              <a:t>Where a change of occupancy would require an emergency escape and rescue opening in accordance with Section 1031 of the International Building Code, operable windows serving as the emergency escape and rescue opening shall comply with the following:</a:t>
            </a:r>
          </a:p>
          <a:p>
            <a:pPr marL="548640" lvl="2" indent="0">
              <a:buNone/>
            </a:pPr>
            <a:r>
              <a:rPr lang="en-US" dirty="0"/>
              <a:t>1. An existing operable window shall provide a minimum net clear opening of 4 square feet (0.38 m2) with a minimum net clear opening width and height of </a:t>
            </a:r>
            <a:r>
              <a:rPr lang="en-US" dirty="0">
                <a:highlight>
                  <a:srgbClr val="FFFF00"/>
                </a:highlight>
              </a:rPr>
              <a:t>18 inches </a:t>
            </a:r>
            <a:r>
              <a:rPr lang="en-US" dirty="0"/>
              <a:t>(457 mm) and a maximum </a:t>
            </a:r>
            <a:r>
              <a:rPr lang="en-US" dirty="0">
                <a:highlight>
                  <a:srgbClr val="FFFF00"/>
                </a:highlight>
              </a:rPr>
              <a:t>sill height above floor level of 48 inches </a:t>
            </a:r>
            <a:r>
              <a:rPr lang="en-US" dirty="0"/>
              <a:t>(1219 mm). </a:t>
            </a:r>
            <a:r>
              <a:rPr lang="en-US" dirty="0">
                <a:highlight>
                  <a:srgbClr val="FFFF00"/>
                </a:highlight>
              </a:rPr>
              <a:t>Permanently installed step(s) may be used to attain maximum sill height. Such step(s) must have a minimum tread of 12 inches and a maximum riser height of 16 inches. </a:t>
            </a:r>
          </a:p>
          <a:p>
            <a:pPr marL="548640" lvl="2" indent="0">
              <a:buNone/>
            </a:pPr>
            <a:r>
              <a:rPr lang="en-US" dirty="0"/>
              <a:t>2. A replacement window where such window complies with both of the following:</a:t>
            </a:r>
          </a:p>
          <a:p>
            <a:pPr marL="822960" lvl="3" indent="0">
              <a:buNone/>
            </a:pPr>
            <a:r>
              <a:rPr lang="en-US" dirty="0"/>
              <a:t>2.1. The replacement window meets the size requirements in Item 1.</a:t>
            </a:r>
          </a:p>
          <a:p>
            <a:pPr marL="822960" lvl="3" indent="0">
              <a:buNone/>
            </a:pPr>
            <a:r>
              <a:rPr lang="en-US" dirty="0"/>
              <a:t>2.2. The replacement window is the manufacturer’s largest standard size window that will fit within the existing frame or existing rough opening. The replacement window shall be permitted to be of the same operating style as the existing window or a style that provides for an equal or greater window opening area than the existing window.</a:t>
            </a:r>
          </a:p>
        </p:txBody>
      </p:sp>
    </p:spTree>
    <p:extLst>
      <p:ext uri="{BB962C8B-B14F-4D97-AF65-F5344CB8AC3E}">
        <p14:creationId xmlns:p14="http://schemas.microsoft.com/office/powerpoint/2010/main" val="11171000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1143001" y="1070336"/>
            <a:ext cx="5199926" cy="861102"/>
          </a:xfrm>
        </p:spPr>
        <p:txBody>
          <a:bodyPr>
            <a:normAutofit/>
          </a:bodyPr>
          <a:lstStyle/>
          <a:p>
            <a:r>
              <a:rPr lang="en-US" sz="4000" b="1" dirty="0"/>
              <a:t>Furniture &amp; Casework</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3002" y="1931438"/>
            <a:ext cx="5084178" cy="4164562"/>
          </a:xfrm>
        </p:spPr>
        <p:txBody>
          <a:bodyPr>
            <a:normAutofit/>
          </a:bodyPr>
          <a:lstStyle/>
          <a:p>
            <a:r>
              <a:rPr lang="en-US" sz="1800" dirty="0"/>
              <a:t>Furniture, such as office cubicles, reception desks and small bookcases, are exempt from a permit and not intended to be a Level 2 alteration nor contribute to work area.</a:t>
            </a:r>
          </a:p>
          <a:p>
            <a:r>
              <a:rPr lang="en-US" sz="1800" dirty="0"/>
              <a:t>Clarification has occurred by recognizing that cubicle walls are considered furniture when they are no more than 5 feet 9 inches in height, and where they do not create a work area. </a:t>
            </a:r>
          </a:p>
        </p:txBody>
      </p:sp>
      <p:pic>
        <p:nvPicPr>
          <p:cNvPr id="3074" name="Picture 2" descr="An office with cubicles&#10;&#10;Description automatically generated with low confidence">
            <a:extLst>
              <a:ext uri="{FF2B5EF4-FFF2-40B4-BE49-F238E27FC236}">
                <a16:creationId xmlns:a16="http://schemas.microsoft.com/office/drawing/2014/main" id="{BB90C330-82D1-4061-A498-74718232F96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5846" r="11606" b="-2"/>
          <a:stretch/>
        </p:blipFill>
        <p:spPr bwMode="auto">
          <a:xfrm>
            <a:off x="6636743" y="1238487"/>
            <a:ext cx="4741120" cy="44930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5442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Application of fire code</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97235"/>
            <a:ext cx="9872871" cy="4129740"/>
          </a:xfrm>
        </p:spPr>
        <p:txBody>
          <a:bodyPr/>
          <a:lstStyle/>
          <a:p>
            <a:r>
              <a:rPr lang="en-US" dirty="0"/>
              <a:t>Added a reference to tie the IEBC to chapter 11 of the IFC</a:t>
            </a:r>
          </a:p>
          <a:p>
            <a:r>
              <a:rPr lang="en-US" dirty="0"/>
              <a:t>New section</a:t>
            </a:r>
          </a:p>
          <a:p>
            <a:r>
              <a:rPr lang="en-US" dirty="0"/>
              <a:t>101.2.1 Application of fire code</a:t>
            </a:r>
          </a:p>
          <a:p>
            <a:pPr lvl="1"/>
            <a:r>
              <a:rPr lang="en-US" dirty="0"/>
              <a:t>Where work regulated by this code is also regulated by the construction requirements for existing buildings in Chapter 11 of the International Fire Code, such work shall comply with the applicable requirements in both codes.</a:t>
            </a:r>
          </a:p>
          <a:p>
            <a:r>
              <a:rPr lang="en-US" dirty="0"/>
              <a:t>Minimal impact, but serves as a reminder that there are minimum requirements for existing buildings in the IFC that must be addressed.</a:t>
            </a:r>
          </a:p>
          <a:p>
            <a:pPr marL="274320" lvl="1" indent="0">
              <a:buNone/>
            </a:pPr>
            <a:endParaRPr lang="en-US" dirty="0"/>
          </a:p>
        </p:txBody>
      </p:sp>
    </p:spTree>
    <p:extLst>
      <p:ext uri="{BB962C8B-B14F-4D97-AF65-F5344CB8AC3E}">
        <p14:creationId xmlns:p14="http://schemas.microsoft.com/office/powerpoint/2010/main" val="26383299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1143001" y="1070336"/>
            <a:ext cx="5199926" cy="861102"/>
          </a:xfrm>
        </p:spPr>
        <p:txBody>
          <a:bodyPr>
            <a:normAutofit/>
          </a:bodyPr>
          <a:lstStyle/>
          <a:p>
            <a:r>
              <a:rPr lang="en-US" sz="4000" b="1" dirty="0"/>
              <a:t>Furniture &amp; Casework</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3002" y="1931438"/>
            <a:ext cx="5084178" cy="4164562"/>
          </a:xfrm>
        </p:spPr>
        <p:txBody>
          <a:bodyPr>
            <a:normAutofit/>
          </a:bodyPr>
          <a:lstStyle/>
          <a:p>
            <a:r>
              <a:rPr lang="en-US" sz="1800" dirty="0"/>
              <a:t>603.1Scope. </a:t>
            </a:r>
          </a:p>
          <a:p>
            <a:pPr marL="274320" lvl="1" indent="0">
              <a:buNone/>
            </a:pPr>
            <a:r>
              <a:rPr lang="en-US" sz="1600" dirty="0"/>
              <a:t>Level 2 alterations include the addition or elimination of any door or window, the reconfiguration or extension of any system, or the installation of any additional equipment, </a:t>
            </a:r>
            <a:r>
              <a:rPr lang="en-US" sz="1600" u="sng" dirty="0"/>
              <a:t>and shall apply where the work area is equal to or less than 50 percent of the building area.</a:t>
            </a:r>
            <a:endParaRPr lang="en-US" sz="1800" u="sng" dirty="0"/>
          </a:p>
          <a:p>
            <a:pPr marL="548640" lvl="2" indent="0">
              <a:buNone/>
            </a:pPr>
            <a:r>
              <a:rPr lang="en-US" sz="1400" u="sng" dirty="0"/>
              <a:t>Exception: The movement or addition of nonfixed and movable fixtures, cases, racks, counters and partitions not over 5 feet 9 inches (1753 mm) in height shall not be considered a Level 2 alteration.</a:t>
            </a:r>
          </a:p>
          <a:p>
            <a:r>
              <a:rPr lang="en-US" sz="1800" u="sng" dirty="0"/>
              <a:t>704.2Casework. </a:t>
            </a:r>
          </a:p>
          <a:p>
            <a:pPr marL="274320" lvl="1" indent="0">
              <a:buNone/>
            </a:pPr>
            <a:r>
              <a:rPr lang="en-US" sz="1600" u="sng" dirty="0"/>
              <a:t>Addition, alteration or reconfiguration of nonfixed and movable cases, counters and partitions not over 5 feet 9 inches (1753 mm) in height shall maintain the required means of egress path.</a:t>
            </a:r>
          </a:p>
        </p:txBody>
      </p:sp>
      <p:pic>
        <p:nvPicPr>
          <p:cNvPr id="3074" name="Picture 2" descr="An office with cubicles&#10;&#10;Description automatically generated with low confidence">
            <a:extLst>
              <a:ext uri="{FF2B5EF4-FFF2-40B4-BE49-F238E27FC236}">
                <a16:creationId xmlns:a16="http://schemas.microsoft.com/office/drawing/2014/main" id="{BB90C330-82D1-4061-A498-74718232F96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5846" r="11606" b="-2"/>
          <a:stretch/>
        </p:blipFill>
        <p:spPr bwMode="auto">
          <a:xfrm>
            <a:off x="6636743" y="1238487"/>
            <a:ext cx="4741120" cy="44930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7707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Level 2 Alterations</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97235"/>
            <a:ext cx="9872871" cy="4129740"/>
          </a:xfrm>
        </p:spPr>
        <p:txBody>
          <a:bodyPr>
            <a:normAutofit fontScale="92500" lnSpcReduction="20000"/>
          </a:bodyPr>
          <a:lstStyle/>
          <a:p>
            <a:r>
              <a:rPr lang="en-US" sz="1800" dirty="0"/>
              <a:t>603.1Scope. </a:t>
            </a:r>
          </a:p>
          <a:p>
            <a:pPr marL="274320" lvl="1" indent="0">
              <a:buNone/>
            </a:pPr>
            <a:r>
              <a:rPr lang="en-US" sz="1600" dirty="0"/>
              <a:t>Level 2 alterations include the addition or elimination of any door or window, the reconfiguration or extension of any system, or the installation of any additional equipment, </a:t>
            </a:r>
            <a:r>
              <a:rPr lang="en-US" sz="1600" u="sng" dirty="0"/>
              <a:t>and shall apply where the work area is equal to or less than 50 percent of the building area.</a:t>
            </a:r>
            <a:endParaRPr lang="en-US" sz="1800" u="sng" dirty="0"/>
          </a:p>
          <a:p>
            <a:pPr marL="548640" lvl="2" indent="0">
              <a:buNone/>
            </a:pPr>
            <a:r>
              <a:rPr lang="en-US" sz="1400" dirty="0"/>
              <a:t>Exception: The movement or addition of nonfixed and movable fixtures, cases, racks, counters and partitions not over 5 feet 9 inches (1753 mm) in height shall not be considered a Level 2 alteration.</a:t>
            </a:r>
            <a:endParaRPr lang="en-US" sz="2000" u="sng" dirty="0"/>
          </a:p>
          <a:p>
            <a:r>
              <a:rPr lang="en-US" sz="2000" u="sng" dirty="0"/>
              <a:t>801.3 System installations. Requirements related to work area are not applicable where the Level 2 alterations are limited solely to one or more of the following:</a:t>
            </a:r>
          </a:p>
          <a:p>
            <a:pPr lvl="1"/>
            <a:r>
              <a:rPr lang="en-US" sz="1800" u="sng" dirty="0"/>
              <a:t>1.Mechanical systems, electrical systems, fire protection systems and abatement of hazardous materials.</a:t>
            </a:r>
          </a:p>
          <a:p>
            <a:pPr lvl="1"/>
            <a:r>
              <a:rPr lang="en-US" sz="1800" u="sng" dirty="0"/>
              <a:t>2.Windows, hardware, operating controls, electrical outlets and signs.</a:t>
            </a:r>
          </a:p>
          <a:p>
            <a:pPr lvl="1"/>
            <a:r>
              <a:rPr lang="en-US" sz="1800" u="sng" dirty="0"/>
              <a:t>3.Alterations undertaken for the primary purpose of increasing the accessibility of a facility.</a:t>
            </a:r>
          </a:p>
          <a:p>
            <a:r>
              <a:rPr lang="en-US" sz="2000" dirty="0"/>
              <a:t>It has been clarified that the work area has limited applicability and does not include building systems, windows and alterations for the purpose of increasing accessibility.</a:t>
            </a:r>
          </a:p>
          <a:p>
            <a:r>
              <a:rPr lang="en-US" sz="2000" dirty="0"/>
              <a:t>Additionally, a project can be a Level 2 alteration without an assigned work area. Level 2 alterations, a</a:t>
            </a:r>
            <a:r>
              <a:rPr lang="en-US" sz="1800" dirty="0"/>
              <a:t>s defined in IEBC Chapter 6, include the addition or extension of any system.</a:t>
            </a:r>
          </a:p>
        </p:txBody>
      </p:sp>
    </p:spTree>
    <p:extLst>
      <p:ext uri="{BB962C8B-B14F-4D97-AF65-F5344CB8AC3E}">
        <p14:creationId xmlns:p14="http://schemas.microsoft.com/office/powerpoint/2010/main" val="39552179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Sprinklers and Level 3 Alterations</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97235"/>
            <a:ext cx="9872871" cy="4129740"/>
          </a:xfrm>
        </p:spPr>
        <p:txBody>
          <a:bodyPr>
            <a:normAutofit/>
          </a:bodyPr>
          <a:lstStyle/>
          <a:p>
            <a:r>
              <a:rPr lang="en-US" dirty="0"/>
              <a:t>Sprinkler requirements for Level 3 alterations have been modified to clarify required systems based on the specific occupancy and location of the work area.</a:t>
            </a:r>
          </a:p>
          <a:p>
            <a:r>
              <a:rPr lang="en-US" dirty="0"/>
              <a:t>904.1.4 Groups A, B, E, F-1, H, I-1, I-3, I-4, M, R-1, R-2, R-4, S-1 and S-2. </a:t>
            </a:r>
          </a:p>
          <a:p>
            <a:pPr marL="274320" lvl="1" indent="0">
              <a:buNone/>
            </a:pPr>
            <a:r>
              <a:rPr lang="en-US" dirty="0"/>
              <a:t>In buildings with occupancies in Groups A, B, E, F-1, H,  I-1, I-3, I-4, M, R-1, R-2, R-4, S-1 and S-2 work areas shall be provided with automatic sprinkler protection where all of the following conditions occur:</a:t>
            </a:r>
          </a:p>
          <a:p>
            <a:pPr marL="548640" lvl="2" indent="0">
              <a:buNone/>
            </a:pPr>
            <a:r>
              <a:rPr lang="en-US" dirty="0"/>
              <a:t>1.The work area is required to be provided with automatic sprinkler protection in accordance with the International Building Code as applicable to new construction.</a:t>
            </a:r>
          </a:p>
          <a:p>
            <a:pPr marL="548640" lvl="2" indent="0">
              <a:buNone/>
            </a:pPr>
            <a:r>
              <a:rPr lang="en-US" dirty="0"/>
              <a:t>2.The </a:t>
            </a:r>
            <a:r>
              <a:rPr lang="en-US" dirty="0">
                <a:solidFill>
                  <a:srgbClr val="FF0000"/>
                </a:solidFill>
              </a:rPr>
              <a:t>building site has sufficient municipal water supply </a:t>
            </a:r>
            <a:r>
              <a:rPr lang="en-US" dirty="0"/>
              <a:t>for design and installation of an automatic sprinkler system.</a:t>
            </a:r>
          </a:p>
          <a:p>
            <a:r>
              <a:rPr lang="en-US" dirty="0"/>
              <a:t>Nearly all existing buildings have sufficient municipal water supply available at the site</a:t>
            </a:r>
          </a:p>
        </p:txBody>
      </p:sp>
    </p:spTree>
    <p:extLst>
      <p:ext uri="{BB962C8B-B14F-4D97-AF65-F5344CB8AC3E}">
        <p14:creationId xmlns:p14="http://schemas.microsoft.com/office/powerpoint/2010/main" val="42481148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Sprinklers and Level 3 Alterations</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97235"/>
            <a:ext cx="9872871" cy="4129740"/>
          </a:xfrm>
        </p:spPr>
        <p:txBody>
          <a:bodyPr>
            <a:normAutofit/>
          </a:bodyPr>
          <a:lstStyle/>
          <a:p>
            <a:r>
              <a:rPr lang="en-US" dirty="0"/>
              <a:t>904.1.4 Groups A, B, E, F-1, H, I-1, I-3, I-4, M, R-1, R-2, R-4, S-1 and S-2. </a:t>
            </a:r>
          </a:p>
          <a:p>
            <a:pPr marL="274320" lvl="1" indent="0">
              <a:buNone/>
            </a:pPr>
            <a:r>
              <a:rPr lang="en-US" dirty="0"/>
              <a:t>In buildings with occupancies in Groups A, B, E, F-1, H,  I-1, I-3, I-4, M, R-1, R-2, R-4, S-1 and S-2 work areas shall be provided with automatic sprinkler protection where all of the following conditions occur:</a:t>
            </a:r>
          </a:p>
          <a:p>
            <a:pPr marL="548640" lvl="2" indent="0">
              <a:buNone/>
            </a:pPr>
            <a:r>
              <a:rPr lang="en-US" dirty="0"/>
              <a:t>1.The work area is required to be provided with automatic sprinkler protection in accordance with the International Building Code as applicable to new construction.</a:t>
            </a:r>
          </a:p>
          <a:p>
            <a:pPr marL="548640" lvl="2" indent="0">
              <a:buNone/>
            </a:pPr>
            <a:r>
              <a:rPr lang="en-US" dirty="0"/>
              <a:t>2.The building site has sufficient municipal water supply for design and installation of an automatic sprinkler system.</a:t>
            </a:r>
          </a:p>
          <a:p>
            <a:pPr marL="548640" lvl="2" indent="0">
              <a:buNone/>
            </a:pPr>
            <a:r>
              <a:rPr lang="en-US" dirty="0"/>
              <a:t>Exception: If the building site does not have sufficient municipal water supply for design of an automatic sprinkler system, work areas shall be protected by an automatic smoke detection system throughout all occupiable spaces other than sleeping units or individual dwelling units that activates the occupant notification system in accordance with Sections 907.4 , 907.5  and 907.6  of the International Building Code.</a:t>
            </a:r>
          </a:p>
        </p:txBody>
      </p:sp>
    </p:spTree>
    <p:extLst>
      <p:ext uri="{BB962C8B-B14F-4D97-AF65-F5344CB8AC3E}">
        <p14:creationId xmlns:p14="http://schemas.microsoft.com/office/powerpoint/2010/main" val="39061151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Sprinklers and Level 3 Alterations</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97235"/>
            <a:ext cx="9872871" cy="4129740"/>
          </a:xfrm>
        </p:spPr>
        <p:txBody>
          <a:bodyPr>
            <a:normAutofit/>
          </a:bodyPr>
          <a:lstStyle/>
          <a:p>
            <a:r>
              <a:rPr lang="en-US" dirty="0"/>
              <a:t>904.1.6 Windowless stories.  </a:t>
            </a:r>
          </a:p>
          <a:p>
            <a:pPr marL="274320" lvl="1" indent="0">
              <a:buNone/>
            </a:pPr>
            <a:r>
              <a:rPr lang="en-US" dirty="0"/>
              <a:t>Work located in a windowless story, as determined in accordance with the International Building Code, shall be sprinklered where the work area is required to be sprinklered under the provisions of the International Building Code for newly constructed buildings and the building site has a sufficient municipal water supply for the design and installation of an automatic sprinkler system.</a:t>
            </a:r>
          </a:p>
        </p:txBody>
      </p:sp>
    </p:spTree>
    <p:extLst>
      <p:ext uri="{BB962C8B-B14F-4D97-AF65-F5344CB8AC3E}">
        <p14:creationId xmlns:p14="http://schemas.microsoft.com/office/powerpoint/2010/main" val="30655287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Special and Incidental Uses</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97235"/>
            <a:ext cx="9872871" cy="4129740"/>
          </a:xfrm>
        </p:spPr>
        <p:txBody>
          <a:bodyPr>
            <a:normAutofit fontScale="92500" lnSpcReduction="10000"/>
          </a:bodyPr>
          <a:lstStyle/>
          <a:p>
            <a:r>
              <a:rPr lang="en-US" dirty="0"/>
              <a:t>Section 1002 has been revised to provide a general reference to IBC Chapter 4 for special uses, to require compliance with incidental uses in accordance with the IBC</a:t>
            </a:r>
          </a:p>
          <a:p>
            <a:r>
              <a:rPr lang="en-US" dirty="0"/>
              <a:t>1002.1 Compliance with the building code. </a:t>
            </a:r>
          </a:p>
          <a:p>
            <a:pPr marL="274320" lvl="1" indent="0">
              <a:buNone/>
            </a:pPr>
            <a:r>
              <a:rPr lang="en-US" dirty="0"/>
              <a:t>Where an existing building or part of an existing building undergoes a change of occupancy to one of the special use or occupancy categories as described in Chapter 4 in the International Building Code, the building shall comply with all of the requirements of Chapter 4 of the International Building Code applicable to the special use or occupancy.</a:t>
            </a:r>
          </a:p>
          <a:p>
            <a:r>
              <a:rPr lang="en-US" dirty="0"/>
              <a:t>1002.2 Incidental uses. </a:t>
            </a:r>
          </a:p>
          <a:p>
            <a:pPr marL="274320" lvl="1" indent="0">
              <a:buNone/>
            </a:pPr>
            <a:r>
              <a:rPr lang="en-US" dirty="0"/>
              <a:t>Where a portion of a building undergoes a change of occupancy to one of the incidental uses listed in Table 509.1 of the International Building Code, the incidental use shall comply with Section 509 of the International Building Code applicable to  the incidental use.</a:t>
            </a:r>
          </a:p>
          <a:p>
            <a:r>
              <a:rPr lang="en-US" dirty="0"/>
              <a:t>Provides general reference back to Chapter 4 of the IBC instead of listing all the special uses and incidental uses in the IEBC.</a:t>
            </a:r>
          </a:p>
          <a:p>
            <a:pPr marL="274320" lvl="1" indent="0">
              <a:buNone/>
            </a:pPr>
            <a:endParaRPr lang="en-US" dirty="0"/>
          </a:p>
        </p:txBody>
      </p:sp>
    </p:spTree>
    <p:extLst>
      <p:ext uri="{BB962C8B-B14F-4D97-AF65-F5344CB8AC3E}">
        <p14:creationId xmlns:p14="http://schemas.microsoft.com/office/powerpoint/2010/main" val="17219940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Plumbing requirements in a change of occupancy</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97235"/>
            <a:ext cx="9872871" cy="4129740"/>
          </a:xfrm>
        </p:spPr>
        <p:txBody>
          <a:bodyPr>
            <a:normAutofit/>
          </a:bodyPr>
          <a:lstStyle/>
          <a:p>
            <a:r>
              <a:rPr lang="en-US" dirty="0"/>
              <a:t>New exception for increased plumbing system demand</a:t>
            </a:r>
          </a:p>
          <a:p>
            <a:r>
              <a:rPr lang="en-US" dirty="0"/>
              <a:t>1009.1 Increased demand. </a:t>
            </a:r>
          </a:p>
          <a:p>
            <a:pPr marL="274320" lvl="1" indent="0">
              <a:buNone/>
            </a:pPr>
            <a:r>
              <a:rPr lang="en-US" dirty="0"/>
              <a:t>Where the occupancy of an existing building or part of an existing building is changed such that the new occupancy is subject to increased or different plumbing fixture requirements or to increased water supply requirements in accordance with the International Plumbing Code, the new occupancy shall comply with the intent of the respective International Plumbing Code provisions.</a:t>
            </a:r>
          </a:p>
          <a:p>
            <a:pPr marL="274320" lvl="1" indent="0">
              <a:buNone/>
            </a:pPr>
            <a:r>
              <a:rPr lang="en-US" u="sng" dirty="0"/>
              <a:t>Exception: Only where the occupant load of the story is increased by more than 20 percent, plumbing fixtures for the story shall be provided in quantities specified in the International Plumbing Code based on the increased occupant load.</a:t>
            </a:r>
          </a:p>
          <a:p>
            <a:r>
              <a:rPr lang="en-US" dirty="0"/>
              <a:t>Plumbing fixtures only need added if the occupant load of a story increases by        &gt; 20%</a:t>
            </a:r>
          </a:p>
          <a:p>
            <a:pPr marL="274320" lvl="1" indent="0">
              <a:buNone/>
            </a:pPr>
            <a:endParaRPr lang="en-US" dirty="0"/>
          </a:p>
        </p:txBody>
      </p:sp>
    </p:spTree>
    <p:extLst>
      <p:ext uri="{BB962C8B-B14F-4D97-AF65-F5344CB8AC3E}">
        <p14:creationId xmlns:p14="http://schemas.microsoft.com/office/powerpoint/2010/main" val="27362981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Change </a:t>
            </a:r>
            <a:r>
              <a:rPr lang="en-US" b="1"/>
              <a:t>of Occupancy</a:t>
            </a:r>
            <a:endParaRPr lang="en-US" b="1" dirty="0"/>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97235"/>
            <a:ext cx="9872871" cy="4129740"/>
          </a:xfrm>
        </p:spPr>
        <p:txBody>
          <a:bodyPr>
            <a:normAutofit fontScale="92500" lnSpcReduction="10000"/>
          </a:bodyPr>
          <a:lstStyle/>
          <a:p>
            <a:r>
              <a:rPr lang="en-US" dirty="0"/>
              <a:t>A change of occupancy without alterations need not comply with all IEBC Level 1, 2 and 3 Alteration requirements for the work area method</a:t>
            </a:r>
          </a:p>
          <a:p>
            <a:r>
              <a:rPr lang="en-US" dirty="0"/>
              <a:t>1011.1 General. </a:t>
            </a:r>
          </a:p>
          <a:p>
            <a:pPr lvl="1"/>
            <a:r>
              <a:rPr lang="en-US" dirty="0"/>
              <a:t>The provisions of this section shall apply to buildings or portions thereof undergoing a change of occupancy classification. This includes a change of occupancy classification within a group as well as a change of occupancy classification from one group to a different group or where there is a change of occupancy within a space where there is a different fire protection system threshold requirement in Chapter 9 of the International Building Code. Such buildings shall also comply with Sections 1002 through 1010 of this code. </a:t>
            </a:r>
          </a:p>
          <a:p>
            <a:r>
              <a:rPr lang="en-US" dirty="0"/>
              <a:t>The revisions to Section 1011.1 are intended to clarify that the provisions for alterations are only applicable to a change of occupancy classification where an alteration occurs. If there is an alteration, it is addressed by Chapters 7 through 9. </a:t>
            </a:r>
          </a:p>
          <a:p>
            <a:r>
              <a:rPr lang="en-US" dirty="0"/>
              <a:t>The provisions in Section 1011 address the minimal requirements that must be met for a change of occupancy without an alteration.</a:t>
            </a:r>
          </a:p>
        </p:txBody>
      </p:sp>
    </p:spTree>
    <p:extLst>
      <p:ext uri="{BB962C8B-B14F-4D97-AF65-F5344CB8AC3E}">
        <p14:creationId xmlns:p14="http://schemas.microsoft.com/office/powerpoint/2010/main" val="17616566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Extent of fire sprinkler system in change of occupancy</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97235"/>
            <a:ext cx="9872871" cy="1748398"/>
          </a:xfrm>
        </p:spPr>
        <p:txBody>
          <a:bodyPr>
            <a:normAutofit/>
          </a:bodyPr>
          <a:lstStyle/>
          <a:p>
            <a:r>
              <a:rPr lang="en-US" sz="2400" dirty="0"/>
              <a:t>Extent of the automatic sprinkler installation has been clarified. </a:t>
            </a:r>
          </a:p>
          <a:p>
            <a:r>
              <a:rPr lang="en-US" sz="2400" dirty="0"/>
              <a:t>Clarity has been added by focusing on how extensive the system should be and what sort of physical separations are needed to get optimal performance.</a:t>
            </a:r>
          </a:p>
        </p:txBody>
      </p:sp>
      <p:pic>
        <p:nvPicPr>
          <p:cNvPr id="2050" name="Picture 2">
            <a:extLst>
              <a:ext uri="{FF2B5EF4-FFF2-40B4-BE49-F238E27FC236}">
                <a16:creationId xmlns:a16="http://schemas.microsoft.com/office/drawing/2014/main" id="{56D9F760-9B26-4D4B-9EA0-D3184D1628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5645" y="3744200"/>
            <a:ext cx="7267575" cy="2486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82101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Extent of fire sprinkler system in change of occupancy</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97235"/>
            <a:ext cx="9872871" cy="4491598"/>
          </a:xfrm>
        </p:spPr>
        <p:txBody>
          <a:bodyPr>
            <a:normAutofit fontScale="92500" lnSpcReduction="20000"/>
          </a:bodyPr>
          <a:lstStyle/>
          <a:p>
            <a:r>
              <a:rPr lang="en-US" dirty="0"/>
              <a:t>1011.2.1 Fire sprinkler system.  Where a change in occupancy classification occurs or where there is a change of occupancy within a space where there is a different fire protection system threshold requirement in Chapter 9 of the International Building Code that requires an automatic fire sprinkler system to be provided based on the new occupancy in accordance with Chapter 9 of the International Building Code. </a:t>
            </a:r>
            <a:r>
              <a:rPr lang="en-US" dirty="0">
                <a:highlight>
                  <a:srgbClr val="FFFF00"/>
                </a:highlight>
              </a:rPr>
              <a:t>The installation of the automatic sprinkler system shall be required within the area of the change of occupancy and areas of the building not separated horizontally and vertically from the change of occupancy by one of the following:</a:t>
            </a:r>
          </a:p>
          <a:p>
            <a:pPr marL="45720" indent="0">
              <a:buNone/>
            </a:pPr>
            <a:r>
              <a:rPr lang="en-US" dirty="0"/>
              <a:t>	1.Nonrated permanent partition and horizontal assemblies.</a:t>
            </a:r>
          </a:p>
          <a:p>
            <a:pPr marL="45720" indent="0">
              <a:buNone/>
            </a:pPr>
            <a:r>
              <a:rPr lang="en-US" dirty="0"/>
              <a:t>	2.Fire partition.</a:t>
            </a:r>
          </a:p>
          <a:p>
            <a:pPr marL="45720" indent="0">
              <a:buNone/>
            </a:pPr>
            <a:r>
              <a:rPr lang="en-US" dirty="0"/>
              <a:t>	3.Smoke partition.</a:t>
            </a:r>
          </a:p>
          <a:p>
            <a:pPr marL="45720" indent="0">
              <a:buNone/>
            </a:pPr>
            <a:r>
              <a:rPr lang="en-US" dirty="0"/>
              <a:t>	4.Smoke barrier.</a:t>
            </a:r>
          </a:p>
          <a:p>
            <a:pPr marL="45720" indent="0">
              <a:buNone/>
            </a:pPr>
            <a:r>
              <a:rPr lang="en-US" dirty="0"/>
              <a:t>	5.Fire barrier.</a:t>
            </a:r>
          </a:p>
          <a:p>
            <a:pPr marL="45720" indent="0">
              <a:buNone/>
            </a:pPr>
            <a:r>
              <a:rPr lang="en-US" dirty="0"/>
              <a:t>	6.Fire wall.</a:t>
            </a:r>
          </a:p>
          <a:p>
            <a:endParaRPr lang="en-US" dirty="0"/>
          </a:p>
        </p:txBody>
      </p:sp>
    </p:spTree>
    <p:extLst>
      <p:ext uri="{BB962C8B-B14F-4D97-AF65-F5344CB8AC3E}">
        <p14:creationId xmlns:p14="http://schemas.microsoft.com/office/powerpoint/2010/main" val="1565047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Definitions</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97235"/>
            <a:ext cx="9872871" cy="4129740"/>
          </a:xfrm>
        </p:spPr>
        <p:txBody>
          <a:bodyPr>
            <a:normAutofit/>
          </a:bodyPr>
          <a:lstStyle/>
          <a:p>
            <a:r>
              <a:rPr lang="en-US" dirty="0"/>
              <a:t>Change of Occupancy definition</a:t>
            </a:r>
          </a:p>
          <a:p>
            <a:pPr lvl="1"/>
            <a:r>
              <a:rPr lang="en-US" dirty="0"/>
              <a:t>Modification</a:t>
            </a:r>
          </a:p>
          <a:p>
            <a:pPr lvl="1"/>
            <a:r>
              <a:rPr lang="en-US" b="1" dirty="0"/>
              <a:t>CHANGE OF OCCUPANCY</a:t>
            </a:r>
            <a:r>
              <a:rPr lang="en-US" dirty="0"/>
              <a:t>. Any of the following shall be considered as a change of occupancy where the current International Building Code requires a greater degree of safety, accessibility, structural strength, fire protection, means of egress, ventilation or sanitation than is existing in the current building or structure:</a:t>
            </a:r>
          </a:p>
          <a:p>
            <a:pPr lvl="2"/>
            <a:r>
              <a:rPr lang="en-US" dirty="0"/>
              <a:t>Any change in the occupancy classification of a building or structure.</a:t>
            </a:r>
          </a:p>
          <a:p>
            <a:pPr lvl="2"/>
            <a:r>
              <a:rPr lang="en-US" dirty="0"/>
              <a:t>Any change in the purpose of, or a change in the level of activity within, a building or structure.</a:t>
            </a:r>
          </a:p>
          <a:p>
            <a:pPr lvl="2"/>
            <a:r>
              <a:rPr lang="en-US" dirty="0"/>
              <a:t>A change of use.</a:t>
            </a:r>
          </a:p>
          <a:p>
            <a:pPr lvl="1"/>
            <a:r>
              <a:rPr lang="en-US" dirty="0"/>
              <a:t>Clarifies what shall be considered a change of occupancy.</a:t>
            </a:r>
          </a:p>
          <a:p>
            <a:pPr marL="274320" lvl="1" indent="0">
              <a:buNone/>
            </a:pPr>
            <a:endParaRPr lang="en-US" dirty="0"/>
          </a:p>
          <a:p>
            <a:pPr marL="274320" lvl="1" indent="0">
              <a:buNone/>
            </a:pPr>
            <a:endParaRPr lang="en-US" dirty="0"/>
          </a:p>
        </p:txBody>
      </p:sp>
    </p:spTree>
    <p:extLst>
      <p:ext uri="{BB962C8B-B14F-4D97-AF65-F5344CB8AC3E}">
        <p14:creationId xmlns:p14="http://schemas.microsoft.com/office/powerpoint/2010/main" val="3652460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Definitions</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2998" y="1797235"/>
            <a:ext cx="9872871" cy="4129740"/>
          </a:xfrm>
        </p:spPr>
        <p:txBody>
          <a:bodyPr>
            <a:normAutofit/>
          </a:bodyPr>
          <a:lstStyle/>
          <a:p>
            <a:r>
              <a:rPr lang="en-US" dirty="0"/>
              <a:t>Change of Use</a:t>
            </a:r>
          </a:p>
          <a:p>
            <a:pPr lvl="1"/>
            <a:r>
              <a:rPr lang="en-US" dirty="0"/>
              <a:t>New definition</a:t>
            </a:r>
          </a:p>
          <a:p>
            <a:pPr lvl="1"/>
            <a:r>
              <a:rPr lang="en-US" b="1" dirty="0"/>
              <a:t>CHANGE OF USE</a:t>
            </a:r>
            <a:r>
              <a:rPr lang="en-US" dirty="0"/>
              <a:t>. A change in the use of a building or a portion of a building, within the same group classification, for which there is a change in application of the code requirements.</a:t>
            </a:r>
          </a:p>
          <a:p>
            <a:pPr lvl="1"/>
            <a:r>
              <a:rPr lang="en-US" dirty="0"/>
              <a:t>Defines “Change of Use” which is one of the items in the Change of Occupancy definition.</a:t>
            </a:r>
          </a:p>
          <a:p>
            <a:r>
              <a:rPr lang="en-US" dirty="0"/>
              <a:t>New definitions for the 2021 IEBC</a:t>
            </a:r>
          </a:p>
          <a:p>
            <a:pPr lvl="1"/>
            <a:r>
              <a:rPr lang="en-US" b="1" dirty="0"/>
              <a:t>Emergency Escape and Rescue Opening</a:t>
            </a:r>
          </a:p>
          <a:p>
            <a:pPr lvl="1"/>
            <a:r>
              <a:rPr lang="en-US" b="1" dirty="0"/>
              <a:t>Exterior Wall Covering</a:t>
            </a:r>
          </a:p>
          <a:p>
            <a:pPr lvl="1"/>
            <a:r>
              <a:rPr lang="en-US" b="1" dirty="0"/>
              <a:t>Exterior Wall Envelope</a:t>
            </a:r>
          </a:p>
          <a:p>
            <a:pPr marL="274320" lvl="1" indent="0">
              <a:buNone/>
            </a:pPr>
            <a:endParaRPr lang="en-US" dirty="0"/>
          </a:p>
        </p:txBody>
      </p:sp>
    </p:spTree>
    <p:extLst>
      <p:ext uri="{BB962C8B-B14F-4D97-AF65-F5344CB8AC3E}">
        <p14:creationId xmlns:p14="http://schemas.microsoft.com/office/powerpoint/2010/main" val="43601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1143001" y="1070335"/>
            <a:ext cx="5199926" cy="1443269"/>
          </a:xfrm>
        </p:spPr>
        <p:txBody>
          <a:bodyPr>
            <a:normAutofit/>
          </a:bodyPr>
          <a:lstStyle/>
          <a:p>
            <a:r>
              <a:rPr lang="en-US" sz="4000" b="1"/>
              <a:t>303 – Storm Shelters</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3002" y="2546430"/>
            <a:ext cx="5084178" cy="3549570"/>
          </a:xfrm>
        </p:spPr>
        <p:txBody>
          <a:bodyPr>
            <a:normAutofit/>
          </a:bodyPr>
          <a:lstStyle/>
          <a:p>
            <a:r>
              <a:rPr lang="en-US" sz="1500" dirty="0"/>
              <a:t>Modification/relocation</a:t>
            </a:r>
          </a:p>
          <a:p>
            <a:r>
              <a:rPr lang="en-US" sz="1500" dirty="0"/>
              <a:t>Storm shelter requirements have been moved from the prescriptive and work area methods and relocated to Chapter 3 to apply generally to all compliance methods. </a:t>
            </a:r>
          </a:p>
          <a:p>
            <a:r>
              <a:rPr lang="en-US" sz="1500" dirty="0"/>
              <a:t>New Section 303.1 requires that the storm shelter comply with the International Code Council’s standard ICC 500. This language is now consistent with International Building Code (IBC) Section 423. </a:t>
            </a:r>
          </a:p>
          <a:p>
            <a:r>
              <a:rPr lang="en-US" sz="1500" dirty="0"/>
              <a:t>The required occupant capacity is now limited to the total occupant load of the classrooms, vocational rooms and offices in the school while the maximum distance of travel has been deleted.</a:t>
            </a:r>
          </a:p>
          <a:p>
            <a:endParaRPr lang="en-US" sz="1500" dirty="0"/>
          </a:p>
        </p:txBody>
      </p:sp>
      <p:pic>
        <p:nvPicPr>
          <p:cNvPr id="1026" name="Picture 2" descr="CE Center - In the Eye of the Storm">
            <a:extLst>
              <a:ext uri="{FF2B5EF4-FFF2-40B4-BE49-F238E27FC236}">
                <a16:creationId xmlns:a16="http://schemas.microsoft.com/office/drawing/2014/main" id="{DDF4C225-2225-4473-A020-D3960D9BCEC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552" t="433" r="34816" b="-433"/>
          <a:stretch/>
        </p:blipFill>
        <p:spPr bwMode="auto">
          <a:xfrm>
            <a:off x="6558921" y="1306580"/>
            <a:ext cx="4741120" cy="44930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5694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1143001" y="1070335"/>
            <a:ext cx="5199926" cy="1443269"/>
          </a:xfrm>
        </p:spPr>
        <p:txBody>
          <a:bodyPr>
            <a:normAutofit/>
          </a:bodyPr>
          <a:lstStyle/>
          <a:p>
            <a:r>
              <a:rPr lang="en-US" sz="4000" b="1"/>
              <a:t>303 – Storm Shelters</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3002" y="2546430"/>
            <a:ext cx="5084178" cy="3549570"/>
          </a:xfrm>
        </p:spPr>
        <p:txBody>
          <a:bodyPr>
            <a:normAutofit/>
          </a:bodyPr>
          <a:lstStyle/>
          <a:p>
            <a:r>
              <a:rPr lang="en-US" sz="1500" dirty="0"/>
              <a:t>303.2 Addition to a Group E occupancy.</a:t>
            </a:r>
          </a:p>
          <a:p>
            <a:pPr marL="274320" lvl="1" indent="0">
              <a:buNone/>
            </a:pPr>
            <a:r>
              <a:rPr lang="en-US" sz="1400" dirty="0"/>
              <a:t>Where an addition is added to an existing Group E occupancy located in an area where the shelter design wind speed for tornados is 250 mph (402.3 km/h) in accordance with Figure 304.2(1) of ICC 500 and the occupant load in the addition is 50 or more, the addition shall have a storm shelter constructed in accordance with ICC 500.</a:t>
            </a:r>
          </a:p>
          <a:p>
            <a:pPr marL="548640" lvl="2" indent="0">
              <a:buNone/>
            </a:pPr>
            <a:r>
              <a:rPr lang="en-US" sz="1400" dirty="0"/>
              <a:t>Exceptions:</a:t>
            </a:r>
          </a:p>
          <a:p>
            <a:pPr marL="822960" lvl="3" indent="0">
              <a:buNone/>
            </a:pPr>
            <a:r>
              <a:rPr lang="en-US" sz="1400" dirty="0"/>
              <a:t>1.Group E day care facilities.</a:t>
            </a:r>
          </a:p>
          <a:p>
            <a:pPr marL="822960" lvl="3" indent="0">
              <a:buNone/>
            </a:pPr>
            <a:r>
              <a:rPr lang="en-US" sz="1400" dirty="0"/>
              <a:t>2.Group E occupancies accessory to places of religious worship.</a:t>
            </a:r>
          </a:p>
          <a:p>
            <a:pPr marL="822960" lvl="3" indent="0">
              <a:buNone/>
            </a:pPr>
            <a:r>
              <a:rPr lang="en-US" sz="1400" dirty="0"/>
              <a:t>3.Additions meeting the requirements for shelter design in ICC 500.</a:t>
            </a:r>
          </a:p>
        </p:txBody>
      </p:sp>
      <p:pic>
        <p:nvPicPr>
          <p:cNvPr id="1026" name="Picture 2" descr="CE Center - In the Eye of the Storm">
            <a:extLst>
              <a:ext uri="{FF2B5EF4-FFF2-40B4-BE49-F238E27FC236}">
                <a16:creationId xmlns:a16="http://schemas.microsoft.com/office/drawing/2014/main" id="{DDF4C225-2225-4473-A020-D3960D9BCEC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552" t="433" r="34816" b="-433"/>
          <a:stretch/>
        </p:blipFill>
        <p:spPr bwMode="auto">
          <a:xfrm>
            <a:off x="6558921" y="1306580"/>
            <a:ext cx="4741120" cy="44930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642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1143001" y="1070335"/>
            <a:ext cx="5199926" cy="1443269"/>
          </a:xfrm>
        </p:spPr>
        <p:txBody>
          <a:bodyPr>
            <a:normAutofit/>
          </a:bodyPr>
          <a:lstStyle/>
          <a:p>
            <a:r>
              <a:rPr lang="en-US" sz="4000" b="1"/>
              <a:t>303 – Storm Shelters</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43002" y="2546430"/>
            <a:ext cx="5084178" cy="3549570"/>
          </a:xfrm>
        </p:spPr>
        <p:txBody>
          <a:bodyPr>
            <a:normAutofit/>
          </a:bodyPr>
          <a:lstStyle/>
          <a:p>
            <a:r>
              <a:rPr lang="en-US" sz="1500" dirty="0"/>
              <a:t>303.2.1 Required occupant capacity.</a:t>
            </a:r>
          </a:p>
          <a:p>
            <a:pPr marL="274320" lvl="1" indent="0">
              <a:buNone/>
            </a:pPr>
            <a:r>
              <a:rPr lang="en-US" sz="1400" dirty="0"/>
              <a:t>The required occupant capacity of the storm shelter shall include all buildings on the site, and shall be the total occupant load of the classrooms, vocational rooms and offices in the Group E occupancy.</a:t>
            </a:r>
          </a:p>
          <a:p>
            <a:pPr marL="548640" lvl="2" indent="0">
              <a:buNone/>
            </a:pPr>
            <a:r>
              <a:rPr lang="en-US" sz="1400" dirty="0"/>
              <a:t>Exceptions:</a:t>
            </a:r>
          </a:p>
          <a:p>
            <a:pPr marL="822960" lvl="3" indent="0">
              <a:buNone/>
            </a:pPr>
            <a:r>
              <a:rPr lang="en-US" sz="1400" dirty="0"/>
              <a:t>1.Where an addition is being added on an existing Group E site, and where the addition is not of sufficient size to accommodate the required occupant capacity of the storm shelter for all of the buildings on-site, the storm shelter shall at a minimum accommodate the required capacity for the addition.</a:t>
            </a:r>
          </a:p>
          <a:p>
            <a:pPr marL="822960" lvl="3" indent="0">
              <a:buNone/>
            </a:pPr>
            <a:r>
              <a:rPr lang="en-US" sz="1400" dirty="0"/>
              <a:t>2.Where approved by the code official, the required occupant capacity of the shelter shall be permitted to be reduced by the occupant capacity of any existing storm shelters on the site.</a:t>
            </a:r>
          </a:p>
        </p:txBody>
      </p:sp>
      <p:pic>
        <p:nvPicPr>
          <p:cNvPr id="1026" name="Picture 2" descr="CE Center - In the Eye of the Storm">
            <a:extLst>
              <a:ext uri="{FF2B5EF4-FFF2-40B4-BE49-F238E27FC236}">
                <a16:creationId xmlns:a16="http://schemas.microsoft.com/office/drawing/2014/main" id="{DDF4C225-2225-4473-A020-D3960D9BCEC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552" t="433" r="34816" b="-433"/>
          <a:stretch/>
        </p:blipFill>
        <p:spPr bwMode="auto">
          <a:xfrm>
            <a:off x="6558921" y="1306580"/>
            <a:ext cx="4741120" cy="44930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9895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6F94B7DC-18F5-4439-9488-E5B730BBB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4439242" y="609600"/>
            <a:ext cx="6579277" cy="1356360"/>
          </a:xfrm>
        </p:spPr>
        <p:txBody>
          <a:bodyPr>
            <a:normAutofit/>
          </a:bodyPr>
          <a:lstStyle/>
          <a:p>
            <a:r>
              <a:rPr lang="en-US" sz="4100" b="1"/>
              <a:t>307 &amp; 308 – Smoke Alarms &amp; Carbon Monoxide Detection</a:t>
            </a:r>
          </a:p>
        </p:txBody>
      </p:sp>
      <p:pic>
        <p:nvPicPr>
          <p:cNvPr id="1026" name="Picture 2" descr="Kidde Smoke and Carbon Monoxide Alarm Review: All-In-One Unit">
            <a:extLst>
              <a:ext uri="{FF2B5EF4-FFF2-40B4-BE49-F238E27FC236}">
                <a16:creationId xmlns:a16="http://schemas.microsoft.com/office/drawing/2014/main" id="{5101604F-DB0D-44DF-A201-D96474CCD0E2}"/>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28237" r="39599" b="-1"/>
          <a:stretch/>
        </p:blipFill>
        <p:spPr bwMode="auto">
          <a:xfrm>
            <a:off x="232861" y="243840"/>
            <a:ext cx="3646837" cy="637793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4439242" y="2057400"/>
            <a:ext cx="6576629" cy="4038600"/>
          </a:xfrm>
        </p:spPr>
        <p:txBody>
          <a:bodyPr>
            <a:normAutofit/>
          </a:bodyPr>
          <a:lstStyle/>
          <a:p>
            <a:r>
              <a:rPr lang="en-US" dirty="0"/>
              <a:t>The requirements for smoke alarms and CO alarms have been relocated to Chapter 3 to apply to all three compliance methods. </a:t>
            </a:r>
          </a:p>
          <a:p>
            <a:r>
              <a:rPr lang="en-US" dirty="0"/>
              <a:t>CO requirements have been revised to recognize the use of both CO alarms and CO detection systems.</a:t>
            </a:r>
          </a:p>
          <a:p>
            <a:r>
              <a:rPr lang="en-US" dirty="0"/>
              <a:t>Group E classrooms have also been added to the locations requiring CO detection to provide consistency with the requirements for existing buildings in Chapter 11 of the International Fire Code (IFC).</a:t>
            </a:r>
          </a:p>
        </p:txBody>
      </p:sp>
      <p:sp>
        <p:nvSpPr>
          <p:cNvPr id="73" name="Rectangle 72">
            <a:extLst>
              <a:ext uri="{FF2B5EF4-FFF2-40B4-BE49-F238E27FC236}">
                <a16:creationId xmlns:a16="http://schemas.microsoft.com/office/drawing/2014/main" id="{F4861B3C-221F-4FEE-BC20-58155E285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00" y="243840"/>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01144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89515-21DB-49FE-9BD1-AE08233426DD}"/>
              </a:ext>
            </a:extLst>
          </p:cNvPr>
          <p:cNvSpPr>
            <a:spLocks noGrp="1"/>
          </p:cNvSpPr>
          <p:nvPr>
            <p:ph type="title"/>
          </p:nvPr>
        </p:nvSpPr>
        <p:spPr>
          <a:xfrm>
            <a:off x="716602" y="325394"/>
            <a:ext cx="10725665" cy="1356360"/>
          </a:xfrm>
        </p:spPr>
        <p:txBody>
          <a:bodyPr/>
          <a:lstStyle/>
          <a:p>
            <a:pPr algn="ctr"/>
            <a:r>
              <a:rPr lang="en-US" b="1" dirty="0"/>
              <a:t>307 &amp; 308 – Smoke Alarms &amp; Carbon Monoxide Detection</a:t>
            </a:r>
          </a:p>
        </p:txBody>
      </p:sp>
      <p:sp>
        <p:nvSpPr>
          <p:cNvPr id="3" name="Content Placeholder 2">
            <a:extLst>
              <a:ext uri="{FF2B5EF4-FFF2-40B4-BE49-F238E27FC236}">
                <a16:creationId xmlns:a16="http://schemas.microsoft.com/office/drawing/2014/main" id="{A5589FEB-6F5D-41F3-837C-132E1A45638D}"/>
              </a:ext>
            </a:extLst>
          </p:cNvPr>
          <p:cNvSpPr>
            <a:spLocks noGrp="1"/>
          </p:cNvSpPr>
          <p:nvPr>
            <p:ph idx="1"/>
          </p:nvPr>
        </p:nvSpPr>
        <p:spPr>
          <a:xfrm>
            <a:off x="1159564" y="1946862"/>
            <a:ext cx="9872871" cy="4174019"/>
          </a:xfrm>
        </p:spPr>
        <p:txBody>
          <a:bodyPr>
            <a:normAutofit fontScale="92500" lnSpcReduction="20000"/>
          </a:bodyPr>
          <a:lstStyle/>
          <a:p>
            <a:r>
              <a:rPr lang="en-US" dirty="0"/>
              <a:t>307.1 Smoke alarms. </a:t>
            </a:r>
          </a:p>
          <a:p>
            <a:pPr marL="274320" lvl="1" indent="0">
              <a:buNone/>
            </a:pPr>
            <a:r>
              <a:rPr lang="en-US" dirty="0"/>
              <a:t>Where an alteration, addition, change of occupancy or relocation of a building is made to an existing building or structure of a Group R and I-1 occupancy, the existing building shall be provided with smoke alarms in accordance with the International Fire Code or Section R314 of the International Residential Code.</a:t>
            </a:r>
          </a:p>
          <a:p>
            <a:pPr marL="548640" lvl="2" indent="0">
              <a:buNone/>
            </a:pPr>
            <a:r>
              <a:rPr lang="en-US" dirty="0"/>
              <a:t>Exception: Work classified as Level 1 Alterations in accordance with Chapter 7.</a:t>
            </a:r>
          </a:p>
          <a:p>
            <a:r>
              <a:rPr lang="en-US" dirty="0"/>
              <a:t>308.1 Carbon monoxide detection. </a:t>
            </a:r>
          </a:p>
          <a:p>
            <a:pPr marL="274320" lvl="1" indent="0">
              <a:buNone/>
            </a:pPr>
            <a:r>
              <a:rPr lang="en-US" dirty="0"/>
              <a:t>Where an addition, alteration, change of occupancy or relocation of a building is made to Group I-1, I-2, I-4 and R occupancies and classrooms of Group E occupancies, the existing building shall be provided with carbon monoxide detection in accordance with the International Fire Code or Section R315 of the International Residential Code.</a:t>
            </a:r>
          </a:p>
          <a:p>
            <a:pPr marL="548640" lvl="2" indent="0">
              <a:buNone/>
            </a:pPr>
            <a:r>
              <a:rPr lang="en-US" dirty="0"/>
              <a:t>Exceptions:</a:t>
            </a:r>
          </a:p>
          <a:p>
            <a:pPr marL="822960" lvl="3" indent="0">
              <a:buNone/>
            </a:pPr>
            <a:r>
              <a:rPr lang="en-US" sz="1800" dirty="0"/>
              <a:t>1.Work involving the exterior surfaces of buildings, such as the replacement of roofing or siding, the addition or replacement of windows or doors, or the addition of porches or decks.</a:t>
            </a:r>
          </a:p>
          <a:p>
            <a:pPr marL="822960" lvl="3" indent="0">
              <a:buNone/>
            </a:pPr>
            <a:r>
              <a:rPr lang="en-US" sz="1800" dirty="0"/>
              <a:t>2.Installation, alteration or repairs of plumbing or mechanical systems, other than fuel-burning appliances.</a:t>
            </a:r>
          </a:p>
          <a:p>
            <a:pPr marL="822960" lvl="3" indent="0">
              <a:buNone/>
            </a:pPr>
            <a:r>
              <a:rPr lang="en-US" sz="1800" dirty="0"/>
              <a:t>3.Work classified as Level 1 Alterations in accordance with Chapter 7.</a:t>
            </a:r>
          </a:p>
        </p:txBody>
      </p:sp>
    </p:spTree>
    <p:extLst>
      <p:ext uri="{BB962C8B-B14F-4D97-AF65-F5344CB8AC3E}">
        <p14:creationId xmlns:p14="http://schemas.microsoft.com/office/powerpoint/2010/main" val="1878377804"/>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Basis</Template>
  <TotalTime>30700</TotalTime>
  <Words>4512</Words>
  <Application>Microsoft Office PowerPoint</Application>
  <PresentationFormat>Widescreen</PresentationFormat>
  <Paragraphs>259</Paragraphs>
  <Slides>29</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Calibri</vt:lpstr>
      <vt:lpstr>Corbel</vt:lpstr>
      <vt:lpstr>Roboto</vt:lpstr>
      <vt:lpstr>Basis</vt:lpstr>
      <vt:lpstr>2021 International Existing Building  Code</vt:lpstr>
      <vt:lpstr>Application of fire code</vt:lpstr>
      <vt:lpstr>Definitions</vt:lpstr>
      <vt:lpstr>Definitions</vt:lpstr>
      <vt:lpstr>303 – Storm Shelters</vt:lpstr>
      <vt:lpstr>303 – Storm Shelters</vt:lpstr>
      <vt:lpstr>303 – Storm Shelters</vt:lpstr>
      <vt:lpstr>307 &amp; 308 – Smoke Alarms &amp; Carbon Monoxide Detection</vt:lpstr>
      <vt:lpstr>307 &amp; 308 – Smoke Alarms &amp; Carbon Monoxide Detection</vt:lpstr>
      <vt:lpstr>307 &amp; 308 – Smoke Alarms &amp; Carbon Monoxide Detection</vt:lpstr>
      <vt:lpstr>Exterior Wall Coverings &amp; Envelopes</vt:lpstr>
      <vt:lpstr>Exterior Wall Coverings &amp; Envelopes</vt:lpstr>
      <vt:lpstr>Changes not likely to have impact</vt:lpstr>
      <vt:lpstr>Changes not likely to have impact</vt:lpstr>
      <vt:lpstr>Locking Arrangements in Educational Occupancies</vt:lpstr>
      <vt:lpstr>Locking Arrangements in Educational Occupancies</vt:lpstr>
      <vt:lpstr>Emergency Escape &amp; Rescue Openings</vt:lpstr>
      <vt:lpstr>Emergency Escape &amp; Rescue Openings</vt:lpstr>
      <vt:lpstr>Furniture &amp; Casework</vt:lpstr>
      <vt:lpstr>Furniture &amp; Casework</vt:lpstr>
      <vt:lpstr>Level 2 Alterations</vt:lpstr>
      <vt:lpstr>Sprinklers and Level 3 Alterations</vt:lpstr>
      <vt:lpstr>Sprinklers and Level 3 Alterations</vt:lpstr>
      <vt:lpstr>Sprinklers and Level 3 Alterations</vt:lpstr>
      <vt:lpstr>Special and Incidental Uses</vt:lpstr>
      <vt:lpstr>Plumbing requirements in a change of occupancy</vt:lpstr>
      <vt:lpstr>Change of Occupancy</vt:lpstr>
      <vt:lpstr>Extent of fire sprinkler system in change of occupancy</vt:lpstr>
      <vt:lpstr>Extent of fire sprinkler system in change of occupancy</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  International Building Code</dc:title>
  <dc:creator>Ryan Courtright</dc:creator>
  <cp:lastModifiedBy>Darren Emery</cp:lastModifiedBy>
  <cp:revision>136</cp:revision>
  <cp:lastPrinted>2019-04-23T13:00:38Z</cp:lastPrinted>
  <dcterms:created xsi:type="dcterms:W3CDTF">2019-04-17T13:22:45Z</dcterms:created>
  <dcterms:modified xsi:type="dcterms:W3CDTF">2023-01-03T17:23:18Z</dcterms:modified>
</cp:coreProperties>
</file>