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6"/>
  </p:notesMasterIdLst>
  <p:handoutMasterIdLst>
    <p:handoutMasterId r:id="rId57"/>
  </p:handoutMasterIdLst>
  <p:sldIdLst>
    <p:sldId id="342" r:id="rId2"/>
    <p:sldId id="334" r:id="rId3"/>
    <p:sldId id="364" r:id="rId4"/>
    <p:sldId id="385" r:id="rId5"/>
    <p:sldId id="391" r:id="rId6"/>
    <p:sldId id="389" r:id="rId7"/>
    <p:sldId id="390" r:id="rId8"/>
    <p:sldId id="395" r:id="rId9"/>
    <p:sldId id="396" r:id="rId10"/>
    <p:sldId id="358" r:id="rId11"/>
    <p:sldId id="361" r:id="rId12"/>
    <p:sldId id="359" r:id="rId13"/>
    <p:sldId id="360" r:id="rId14"/>
    <p:sldId id="363" r:id="rId15"/>
    <p:sldId id="367" r:id="rId16"/>
    <p:sldId id="362" r:id="rId17"/>
    <p:sldId id="368" r:id="rId18"/>
    <p:sldId id="371" r:id="rId19"/>
    <p:sldId id="370" r:id="rId20"/>
    <p:sldId id="369" r:id="rId21"/>
    <p:sldId id="372" r:id="rId22"/>
    <p:sldId id="375" r:id="rId23"/>
    <p:sldId id="373" r:id="rId24"/>
    <p:sldId id="377" r:id="rId25"/>
    <p:sldId id="378" r:id="rId26"/>
    <p:sldId id="379" r:id="rId27"/>
    <p:sldId id="374" r:id="rId28"/>
    <p:sldId id="380" r:id="rId29"/>
    <p:sldId id="376" r:id="rId30"/>
    <p:sldId id="382" r:id="rId31"/>
    <p:sldId id="381" r:id="rId32"/>
    <p:sldId id="384" r:id="rId33"/>
    <p:sldId id="386" r:id="rId34"/>
    <p:sldId id="387" r:id="rId35"/>
    <p:sldId id="392" r:id="rId36"/>
    <p:sldId id="393" r:id="rId37"/>
    <p:sldId id="397" r:id="rId38"/>
    <p:sldId id="398" r:id="rId39"/>
    <p:sldId id="399" r:id="rId40"/>
    <p:sldId id="365" r:id="rId41"/>
    <p:sldId id="401" r:id="rId42"/>
    <p:sldId id="366" r:id="rId43"/>
    <p:sldId id="413" r:id="rId44"/>
    <p:sldId id="402" r:id="rId45"/>
    <p:sldId id="403" r:id="rId46"/>
    <p:sldId id="404" r:id="rId47"/>
    <p:sldId id="405" r:id="rId48"/>
    <p:sldId id="406" r:id="rId49"/>
    <p:sldId id="408" r:id="rId50"/>
    <p:sldId id="409" r:id="rId51"/>
    <p:sldId id="407" r:id="rId52"/>
    <p:sldId id="410" r:id="rId53"/>
    <p:sldId id="411" r:id="rId54"/>
    <p:sldId id="412" r:id="rId5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Befort" initials="JB" lastIdx="1" clrIdx="0">
    <p:extLst>
      <p:ext uri="{19B8F6BF-5375-455C-9EA6-DF929625EA0E}">
        <p15:presenceInfo xmlns:p15="http://schemas.microsoft.com/office/powerpoint/2012/main" userId="S::befort@cityofmhk.com::245b088b-c99f-4175-a923-dcd30363cd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89082" autoAdjust="0"/>
  </p:normalViewPr>
  <p:slideViewPr>
    <p:cSldViewPr snapToGrid="0" showGuides="1">
      <p:cViewPr varScale="1">
        <p:scale>
          <a:sx n="101" d="100"/>
          <a:sy n="101" d="100"/>
        </p:scale>
        <p:origin x="109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D358206-C000-4839-B6A5-0213BABEAEFA}" type="datetimeFigureOut">
              <a:rPr lang="en-US" smtClean="0"/>
              <a:t>1/3/2023</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D9AA498-3D97-452C-8B10-9C75FDE47BBC}" type="slidenum">
              <a:rPr lang="en-US" smtClean="0"/>
              <a:t>‹#›</a:t>
            </a:fld>
            <a:endParaRPr lang="en-US"/>
          </a:p>
        </p:txBody>
      </p:sp>
    </p:spTree>
    <p:extLst>
      <p:ext uri="{BB962C8B-B14F-4D97-AF65-F5344CB8AC3E}">
        <p14:creationId xmlns:p14="http://schemas.microsoft.com/office/powerpoint/2010/main" val="1628087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2E0A6798-EE71-4301-88A3-1A4C4E65B8BA}" type="datetimeFigureOut">
              <a:rPr lang="en-US" smtClean="0"/>
              <a:t>1/3/2023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09AD1A18-B94A-4A8A-BDE9-F5028DB247F5}" type="slidenum">
              <a:rPr lang="en-US" smtClean="0"/>
              <a:t>‹#›</a:t>
            </a:fld>
            <a:endParaRPr lang="en-US"/>
          </a:p>
        </p:txBody>
      </p:sp>
    </p:spTree>
    <p:extLst>
      <p:ext uri="{BB962C8B-B14F-4D97-AF65-F5344CB8AC3E}">
        <p14:creationId xmlns:p14="http://schemas.microsoft.com/office/powerpoint/2010/main" val="366165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1A18-B94A-4A8A-BDE9-F5028DB247F5}" type="slidenum">
              <a:rPr lang="en-US" smtClean="0"/>
              <a:t>8</a:t>
            </a:fld>
            <a:endParaRPr lang="en-US"/>
          </a:p>
        </p:txBody>
      </p:sp>
    </p:spTree>
    <p:extLst>
      <p:ext uri="{BB962C8B-B14F-4D97-AF65-F5344CB8AC3E}">
        <p14:creationId xmlns:p14="http://schemas.microsoft.com/office/powerpoint/2010/main" val="67562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1A18-B94A-4A8A-BDE9-F5028DB247F5}" type="slidenum">
              <a:rPr lang="en-US" smtClean="0"/>
              <a:t>39</a:t>
            </a:fld>
            <a:endParaRPr lang="en-US"/>
          </a:p>
        </p:txBody>
      </p:sp>
    </p:spTree>
    <p:extLst>
      <p:ext uri="{BB962C8B-B14F-4D97-AF65-F5344CB8AC3E}">
        <p14:creationId xmlns:p14="http://schemas.microsoft.com/office/powerpoint/2010/main" val="1616822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1A18-B94A-4A8A-BDE9-F5028DB247F5}" type="slidenum">
              <a:rPr lang="en-US" smtClean="0"/>
              <a:t>41</a:t>
            </a:fld>
            <a:endParaRPr lang="en-US"/>
          </a:p>
        </p:txBody>
      </p:sp>
    </p:spTree>
    <p:extLst>
      <p:ext uri="{BB962C8B-B14F-4D97-AF65-F5344CB8AC3E}">
        <p14:creationId xmlns:p14="http://schemas.microsoft.com/office/powerpoint/2010/main" val="3652452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1A18-B94A-4A8A-BDE9-F5028DB247F5}" type="slidenum">
              <a:rPr lang="en-US" smtClean="0"/>
              <a:t>42</a:t>
            </a:fld>
            <a:endParaRPr lang="en-US"/>
          </a:p>
        </p:txBody>
      </p:sp>
    </p:spTree>
    <p:extLst>
      <p:ext uri="{BB962C8B-B14F-4D97-AF65-F5344CB8AC3E}">
        <p14:creationId xmlns:p14="http://schemas.microsoft.com/office/powerpoint/2010/main" val="1636578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1A18-B94A-4A8A-BDE9-F5028DB247F5}" type="slidenum">
              <a:rPr lang="en-US" smtClean="0"/>
              <a:t>43</a:t>
            </a:fld>
            <a:endParaRPr lang="en-US"/>
          </a:p>
        </p:txBody>
      </p:sp>
    </p:spTree>
    <p:extLst>
      <p:ext uri="{BB962C8B-B14F-4D97-AF65-F5344CB8AC3E}">
        <p14:creationId xmlns:p14="http://schemas.microsoft.com/office/powerpoint/2010/main" val="1474581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1A18-B94A-4A8A-BDE9-F5028DB247F5}" type="slidenum">
              <a:rPr lang="en-US" smtClean="0"/>
              <a:t>50</a:t>
            </a:fld>
            <a:endParaRPr lang="en-US"/>
          </a:p>
        </p:txBody>
      </p:sp>
    </p:spTree>
    <p:extLst>
      <p:ext uri="{BB962C8B-B14F-4D97-AF65-F5344CB8AC3E}">
        <p14:creationId xmlns:p14="http://schemas.microsoft.com/office/powerpoint/2010/main" val="253248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1A18-B94A-4A8A-BDE9-F5028DB247F5}" type="slidenum">
              <a:rPr lang="en-US" smtClean="0"/>
              <a:t>9</a:t>
            </a:fld>
            <a:endParaRPr lang="en-US"/>
          </a:p>
        </p:txBody>
      </p:sp>
    </p:spTree>
    <p:extLst>
      <p:ext uri="{BB962C8B-B14F-4D97-AF65-F5344CB8AC3E}">
        <p14:creationId xmlns:p14="http://schemas.microsoft.com/office/powerpoint/2010/main" val="299709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1A18-B94A-4A8A-BDE9-F5028DB247F5}" type="slidenum">
              <a:rPr lang="en-US" smtClean="0"/>
              <a:t>12</a:t>
            </a:fld>
            <a:endParaRPr lang="en-US"/>
          </a:p>
        </p:txBody>
      </p:sp>
    </p:spTree>
    <p:extLst>
      <p:ext uri="{BB962C8B-B14F-4D97-AF65-F5344CB8AC3E}">
        <p14:creationId xmlns:p14="http://schemas.microsoft.com/office/powerpoint/2010/main" val="65253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1A18-B94A-4A8A-BDE9-F5028DB247F5}" type="slidenum">
              <a:rPr lang="en-US" smtClean="0"/>
              <a:t>17</a:t>
            </a:fld>
            <a:endParaRPr lang="en-US"/>
          </a:p>
        </p:txBody>
      </p:sp>
    </p:spTree>
    <p:extLst>
      <p:ext uri="{BB962C8B-B14F-4D97-AF65-F5344CB8AC3E}">
        <p14:creationId xmlns:p14="http://schemas.microsoft.com/office/powerpoint/2010/main" val="241731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1A18-B94A-4A8A-BDE9-F5028DB247F5}" type="slidenum">
              <a:rPr lang="en-US" smtClean="0"/>
              <a:t>27</a:t>
            </a:fld>
            <a:endParaRPr lang="en-US"/>
          </a:p>
        </p:txBody>
      </p:sp>
    </p:spTree>
    <p:extLst>
      <p:ext uri="{BB962C8B-B14F-4D97-AF65-F5344CB8AC3E}">
        <p14:creationId xmlns:p14="http://schemas.microsoft.com/office/powerpoint/2010/main" val="64657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1A18-B94A-4A8A-BDE9-F5028DB247F5}" type="slidenum">
              <a:rPr lang="en-US" smtClean="0"/>
              <a:t>32</a:t>
            </a:fld>
            <a:endParaRPr lang="en-US"/>
          </a:p>
        </p:txBody>
      </p:sp>
    </p:spTree>
    <p:extLst>
      <p:ext uri="{BB962C8B-B14F-4D97-AF65-F5344CB8AC3E}">
        <p14:creationId xmlns:p14="http://schemas.microsoft.com/office/powerpoint/2010/main" val="41188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1A18-B94A-4A8A-BDE9-F5028DB247F5}" type="slidenum">
              <a:rPr lang="en-US" smtClean="0"/>
              <a:t>34</a:t>
            </a:fld>
            <a:endParaRPr lang="en-US"/>
          </a:p>
        </p:txBody>
      </p:sp>
    </p:spTree>
    <p:extLst>
      <p:ext uri="{BB962C8B-B14F-4D97-AF65-F5344CB8AC3E}">
        <p14:creationId xmlns:p14="http://schemas.microsoft.com/office/powerpoint/2010/main" val="305457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1A18-B94A-4A8A-BDE9-F5028DB247F5}" type="slidenum">
              <a:rPr lang="en-US" smtClean="0"/>
              <a:t>37</a:t>
            </a:fld>
            <a:endParaRPr lang="en-US"/>
          </a:p>
        </p:txBody>
      </p:sp>
    </p:spTree>
    <p:extLst>
      <p:ext uri="{BB962C8B-B14F-4D97-AF65-F5344CB8AC3E}">
        <p14:creationId xmlns:p14="http://schemas.microsoft.com/office/powerpoint/2010/main" val="1294146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D1A18-B94A-4A8A-BDE9-F5028DB247F5}" type="slidenum">
              <a:rPr lang="en-US" smtClean="0"/>
              <a:t>38</a:t>
            </a:fld>
            <a:endParaRPr lang="en-US"/>
          </a:p>
        </p:txBody>
      </p:sp>
    </p:spTree>
    <p:extLst>
      <p:ext uri="{BB962C8B-B14F-4D97-AF65-F5344CB8AC3E}">
        <p14:creationId xmlns:p14="http://schemas.microsoft.com/office/powerpoint/2010/main" val="123052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B6A81F32-3C35-4924-A201-90B0CDD69042}" type="datetimeFigureOut">
              <a:rPr lang="en-US" smtClean="0"/>
              <a:t>1/3/2023</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C0AA2F9-D1FF-40E2-92E2-F674A3A24C2D}"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93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81F32-3C35-4924-A201-90B0CDD69042}"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AA2F9-D1FF-40E2-92E2-F674A3A24C2D}" type="slidenum">
              <a:rPr lang="en-US" smtClean="0"/>
              <a:t>‹#›</a:t>
            </a:fld>
            <a:endParaRPr lang="en-US"/>
          </a:p>
        </p:txBody>
      </p:sp>
    </p:spTree>
    <p:extLst>
      <p:ext uri="{BB962C8B-B14F-4D97-AF65-F5344CB8AC3E}">
        <p14:creationId xmlns:p14="http://schemas.microsoft.com/office/powerpoint/2010/main" val="219608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81F32-3C35-4924-A201-90B0CDD69042}"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AA2F9-D1FF-40E2-92E2-F674A3A24C2D}" type="slidenum">
              <a:rPr lang="en-US" smtClean="0"/>
              <a:t>‹#›</a:t>
            </a:fld>
            <a:endParaRPr lang="en-US"/>
          </a:p>
        </p:txBody>
      </p:sp>
    </p:spTree>
    <p:extLst>
      <p:ext uri="{BB962C8B-B14F-4D97-AF65-F5344CB8AC3E}">
        <p14:creationId xmlns:p14="http://schemas.microsoft.com/office/powerpoint/2010/main" val="269254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81F32-3C35-4924-A201-90B0CDD69042}"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AA2F9-D1FF-40E2-92E2-F674A3A24C2D}" type="slidenum">
              <a:rPr lang="en-US" smtClean="0"/>
              <a:t>‹#›</a:t>
            </a:fld>
            <a:endParaRPr lang="en-US"/>
          </a:p>
        </p:txBody>
      </p:sp>
    </p:spTree>
    <p:extLst>
      <p:ext uri="{BB962C8B-B14F-4D97-AF65-F5344CB8AC3E}">
        <p14:creationId xmlns:p14="http://schemas.microsoft.com/office/powerpoint/2010/main" val="73685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81F32-3C35-4924-A201-90B0CDD69042}"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AA2F9-D1FF-40E2-92E2-F674A3A24C2D}"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99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81F32-3C35-4924-A201-90B0CDD69042}"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AA2F9-D1FF-40E2-92E2-F674A3A24C2D}" type="slidenum">
              <a:rPr lang="en-US" smtClean="0"/>
              <a:t>‹#›</a:t>
            </a:fld>
            <a:endParaRPr lang="en-US"/>
          </a:p>
        </p:txBody>
      </p:sp>
    </p:spTree>
    <p:extLst>
      <p:ext uri="{BB962C8B-B14F-4D97-AF65-F5344CB8AC3E}">
        <p14:creationId xmlns:p14="http://schemas.microsoft.com/office/powerpoint/2010/main" val="57149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81F32-3C35-4924-A201-90B0CDD69042}" type="datetimeFigureOut">
              <a:rPr lang="en-US" smtClean="0"/>
              <a:t>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AA2F9-D1FF-40E2-92E2-F674A3A24C2D}" type="slidenum">
              <a:rPr lang="en-US" smtClean="0"/>
              <a:t>‹#›</a:t>
            </a:fld>
            <a:endParaRPr lang="en-US"/>
          </a:p>
        </p:txBody>
      </p:sp>
    </p:spTree>
    <p:extLst>
      <p:ext uri="{BB962C8B-B14F-4D97-AF65-F5344CB8AC3E}">
        <p14:creationId xmlns:p14="http://schemas.microsoft.com/office/powerpoint/2010/main" val="30554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81F32-3C35-4924-A201-90B0CDD69042}" type="datetimeFigureOut">
              <a:rPr lang="en-US" smtClean="0"/>
              <a:t>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AA2F9-D1FF-40E2-92E2-F674A3A24C2D}" type="slidenum">
              <a:rPr lang="en-US" smtClean="0"/>
              <a:t>‹#›</a:t>
            </a:fld>
            <a:endParaRPr lang="en-US"/>
          </a:p>
        </p:txBody>
      </p:sp>
    </p:spTree>
    <p:extLst>
      <p:ext uri="{BB962C8B-B14F-4D97-AF65-F5344CB8AC3E}">
        <p14:creationId xmlns:p14="http://schemas.microsoft.com/office/powerpoint/2010/main" val="283599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81F32-3C35-4924-A201-90B0CDD69042}" type="datetimeFigureOut">
              <a:rPr lang="en-US" smtClean="0"/>
              <a:t>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AA2F9-D1FF-40E2-92E2-F674A3A24C2D}" type="slidenum">
              <a:rPr lang="en-US" smtClean="0"/>
              <a:t>‹#›</a:t>
            </a:fld>
            <a:endParaRPr lang="en-US"/>
          </a:p>
        </p:txBody>
      </p:sp>
    </p:spTree>
    <p:extLst>
      <p:ext uri="{BB962C8B-B14F-4D97-AF65-F5344CB8AC3E}">
        <p14:creationId xmlns:p14="http://schemas.microsoft.com/office/powerpoint/2010/main" val="288723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A81F32-3C35-4924-A201-90B0CDD69042}"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AA2F9-D1FF-40E2-92E2-F674A3A24C2D}" type="slidenum">
              <a:rPr lang="en-US" smtClean="0"/>
              <a:t>‹#›</a:t>
            </a:fld>
            <a:endParaRPr lang="en-US"/>
          </a:p>
        </p:txBody>
      </p:sp>
    </p:spTree>
    <p:extLst>
      <p:ext uri="{BB962C8B-B14F-4D97-AF65-F5344CB8AC3E}">
        <p14:creationId xmlns:p14="http://schemas.microsoft.com/office/powerpoint/2010/main" val="249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A81F32-3C35-4924-A201-90B0CDD69042}"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AA2F9-D1FF-40E2-92E2-F674A3A24C2D}" type="slidenum">
              <a:rPr lang="en-US" smtClean="0"/>
              <a:t>‹#›</a:t>
            </a:fld>
            <a:endParaRPr lang="en-US"/>
          </a:p>
        </p:txBody>
      </p:sp>
    </p:spTree>
    <p:extLst>
      <p:ext uri="{BB962C8B-B14F-4D97-AF65-F5344CB8AC3E}">
        <p14:creationId xmlns:p14="http://schemas.microsoft.com/office/powerpoint/2010/main" val="138190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B6A81F32-3C35-4924-A201-90B0CDD69042}" type="datetimeFigureOut">
              <a:rPr lang="en-US" smtClean="0"/>
              <a:t>1/3/2023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AC0AA2F9-D1FF-40E2-92E2-F674A3A24C2D}" type="slidenum">
              <a:rPr lang="en-US" smtClean="0"/>
              <a:t>‹#›</a:t>
            </a:fld>
            <a:endParaRPr lang="en-US"/>
          </a:p>
        </p:txBody>
      </p:sp>
    </p:spTree>
    <p:extLst>
      <p:ext uri="{BB962C8B-B14F-4D97-AF65-F5344CB8AC3E}">
        <p14:creationId xmlns:p14="http://schemas.microsoft.com/office/powerpoint/2010/main" val="115038428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2021 </a:t>
            </a:r>
            <a:r>
              <a:rPr lang="en-US"/>
              <a:t>International Fire Code</a:t>
            </a:r>
            <a:endParaRPr lang="en-US" dirty="0"/>
          </a:p>
        </p:txBody>
      </p:sp>
      <p:sp>
        <p:nvSpPr>
          <p:cNvPr id="5" name="Subtitle 4"/>
          <p:cNvSpPr>
            <a:spLocks noGrp="1"/>
          </p:cNvSpPr>
          <p:nvPr>
            <p:ph type="subTitle" idx="1"/>
          </p:nvPr>
        </p:nvSpPr>
        <p:spPr/>
        <p:txBody>
          <a:bodyPr>
            <a:normAutofit fontScale="77500" lnSpcReduction="20000"/>
          </a:bodyPr>
          <a:lstStyle/>
          <a:p>
            <a:endParaRPr lang="en-US" sz="6000" dirty="0"/>
          </a:p>
          <a:p>
            <a:r>
              <a:rPr lang="en-US" sz="6000" dirty="0"/>
              <a:t>Significant Changes</a:t>
            </a:r>
          </a:p>
        </p:txBody>
      </p:sp>
    </p:spTree>
    <p:extLst>
      <p:ext uri="{BB962C8B-B14F-4D97-AF65-F5344CB8AC3E}">
        <p14:creationId xmlns:p14="http://schemas.microsoft.com/office/powerpoint/2010/main" val="3294444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1143001" y="1070335"/>
            <a:ext cx="5199926" cy="1443269"/>
          </a:xfrm>
        </p:spPr>
        <p:txBody>
          <a:bodyPr>
            <a:normAutofit/>
          </a:bodyPr>
          <a:lstStyle/>
          <a:p>
            <a:r>
              <a:rPr lang="en-US" sz="3700" b="1"/>
              <a:t>Additive Manufacturing – 3D Printing</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3002" y="2546430"/>
            <a:ext cx="5084178" cy="3549570"/>
          </a:xfrm>
        </p:spPr>
        <p:txBody>
          <a:bodyPr>
            <a:normAutofit/>
          </a:bodyPr>
          <a:lstStyle/>
          <a:p>
            <a:r>
              <a:rPr lang="en-US" sz="1700"/>
              <a:t>Requirements for 3D printing operations are added to the code</a:t>
            </a:r>
          </a:p>
          <a:p>
            <a:r>
              <a:rPr lang="en-US" sz="1700"/>
              <a:t>Addition</a:t>
            </a:r>
          </a:p>
          <a:p>
            <a:r>
              <a:rPr lang="en-US" sz="1700"/>
              <a:t>Divides processes into industrial and nonindustrial</a:t>
            </a:r>
          </a:p>
          <a:p>
            <a:pPr lvl="1"/>
            <a:r>
              <a:rPr lang="en-US" sz="1700"/>
              <a:t>Nonindustrial printers are generally going to be allowed in offices, schools, etc. with no permit or other requirements other than using a listed and labeled printer.</a:t>
            </a:r>
          </a:p>
          <a:p>
            <a:pPr lvl="1"/>
            <a:r>
              <a:rPr lang="en-US" sz="1700"/>
              <a:t>Industrial printers will only be allowed in manufacturing occupancies and are required to meet much stricter requirements.</a:t>
            </a:r>
          </a:p>
          <a:p>
            <a:pPr lvl="1"/>
            <a:endParaRPr lang="en-US" sz="1700"/>
          </a:p>
          <a:p>
            <a:pPr marL="274320" lvl="1" indent="0">
              <a:buNone/>
            </a:pPr>
            <a:endParaRPr lang="en-US" sz="1700"/>
          </a:p>
        </p:txBody>
      </p:sp>
      <p:pic>
        <p:nvPicPr>
          <p:cNvPr id="4" name="Picture 3">
            <a:extLst>
              <a:ext uri="{FF2B5EF4-FFF2-40B4-BE49-F238E27FC236}">
                <a16:creationId xmlns:a16="http://schemas.microsoft.com/office/drawing/2014/main" id="{0353F90E-48C7-49B3-A00B-D7A757DC317C}"/>
              </a:ext>
            </a:extLst>
          </p:cNvPr>
          <p:cNvPicPr>
            <a:picLocks noChangeAspect="1"/>
          </p:cNvPicPr>
          <p:nvPr/>
        </p:nvPicPr>
        <p:blipFill rotWithShape="1">
          <a:blip r:embed="rId2"/>
          <a:srcRect l="7296" r="22269"/>
          <a:stretch/>
        </p:blipFill>
        <p:spPr>
          <a:xfrm>
            <a:off x="6636743" y="1238487"/>
            <a:ext cx="4741120" cy="4493060"/>
          </a:xfrm>
          <a:prstGeom prst="rect">
            <a:avLst/>
          </a:prstGeom>
        </p:spPr>
      </p:pic>
    </p:spTree>
    <p:extLst>
      <p:ext uri="{BB962C8B-B14F-4D97-AF65-F5344CB8AC3E}">
        <p14:creationId xmlns:p14="http://schemas.microsoft.com/office/powerpoint/2010/main" val="244390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Additive Manufacturing – 3D Printing</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92500" lnSpcReduction="10000"/>
          </a:bodyPr>
          <a:lstStyle/>
          <a:p>
            <a:pPr marL="45720" indent="0">
              <a:buNone/>
            </a:pPr>
            <a:r>
              <a:rPr lang="en-US" dirty="0">
                <a:solidFill>
                  <a:srgbClr val="FF0000"/>
                </a:solidFill>
              </a:rPr>
              <a:t>320.2 Nonindustrial additive manufacturing. Nonindustrial additive manufacturing equipment and operations shall comply with Sections 320.2.1 and 320.2.2. Additive manufacturing equipment and operations that do not comply with Section 320.2 shall comply with Section 320.3.</a:t>
            </a:r>
          </a:p>
          <a:p>
            <a:pPr marL="274320" lvl="1" indent="0">
              <a:buNone/>
            </a:pPr>
            <a:r>
              <a:rPr lang="en-US" dirty="0">
                <a:solidFill>
                  <a:srgbClr val="FF0000"/>
                </a:solidFill>
              </a:rPr>
              <a:t>320.2.1  Listing. 3D printers used in nonindustrial additive manufacturing shall be listed and labeled in accordance with ​ UL 2011, UL 60950-1 or UL 62368-1.</a:t>
            </a:r>
          </a:p>
          <a:p>
            <a:pPr marL="274320" lvl="1" indent="0">
              <a:buNone/>
            </a:pPr>
            <a:r>
              <a:rPr lang="en-US" dirty="0">
                <a:solidFill>
                  <a:srgbClr val="FF0000"/>
                </a:solidFill>
              </a:rPr>
              <a:t>The listing shall also verify:</a:t>
            </a:r>
          </a:p>
          <a:p>
            <a:pPr marL="548640" lvl="2" indent="0">
              <a:buNone/>
            </a:pPr>
            <a:r>
              <a:rPr lang="en-US" dirty="0">
                <a:solidFill>
                  <a:srgbClr val="FF0000"/>
                </a:solidFill>
              </a:rPr>
              <a:t>1. The 3D printers are self-contained and utilize maximum 30-liter prepackaged production materials.</a:t>
            </a:r>
          </a:p>
          <a:p>
            <a:pPr marL="548640" lvl="2" indent="0">
              <a:buNone/>
            </a:pPr>
            <a:r>
              <a:rPr lang="en-US" dirty="0">
                <a:solidFill>
                  <a:srgbClr val="FF0000"/>
                </a:solidFill>
              </a:rPr>
              <a:t>2. The operation of the 3D printers shall not create a hazardous (classified) electrical area or zone outside the unit.</a:t>
            </a:r>
          </a:p>
          <a:p>
            <a:pPr marL="548640" lvl="2" indent="0">
              <a:buNone/>
            </a:pPr>
            <a:r>
              <a:rPr lang="en-US" dirty="0">
                <a:solidFill>
                  <a:srgbClr val="FF0000"/>
                </a:solidFill>
              </a:rPr>
              <a:t>3. If any hazardous (classified) electrical area or zone exists inside the unit's outer enclosure, the area shall be protected by intrinsically safe electrical construction or other acceptable protection methods.</a:t>
            </a:r>
          </a:p>
          <a:p>
            <a:pPr marL="548640" lvl="2" indent="0">
              <a:buNone/>
            </a:pPr>
            <a:r>
              <a:rPr lang="en-US" dirty="0">
                <a:solidFill>
                  <a:srgbClr val="FF0000"/>
                </a:solidFill>
              </a:rPr>
              <a:t>4. The 3D printers shall not utilize inert gas or an external combustible dust collection system.</a:t>
            </a:r>
          </a:p>
          <a:p>
            <a:pPr marL="274320" lvl="1" indent="0">
              <a:buNone/>
            </a:pPr>
            <a:r>
              <a:rPr lang="en-US" dirty="0">
                <a:solidFill>
                  <a:srgbClr val="FF0000"/>
                </a:solidFill>
              </a:rPr>
              <a:t>320.2.2  Occupancies. Nonindustrial additive manufacturing shall be permitted in all occupancy groups.</a:t>
            </a:r>
          </a:p>
        </p:txBody>
      </p:sp>
    </p:spTree>
    <p:extLst>
      <p:ext uri="{BB962C8B-B14F-4D97-AF65-F5344CB8AC3E}">
        <p14:creationId xmlns:p14="http://schemas.microsoft.com/office/powerpoint/2010/main" val="3894088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1 injured in pool deck fire at Cosmopolitan hotel in Las Vegas - ABC7 Los  Angeles">
            <a:extLst>
              <a:ext uri="{FF2B5EF4-FFF2-40B4-BE49-F238E27FC236}">
                <a16:creationId xmlns:a16="http://schemas.microsoft.com/office/drawing/2014/main" id="{00F797A2-856A-42C7-AC39-CAE443AD41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0" y="0"/>
            <a:ext cx="8888920" cy="50000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7558564" y="2057400"/>
            <a:ext cx="3912583" cy="4038600"/>
          </a:xfrm>
          <a:solidFill>
            <a:schemeClr val="bg1"/>
          </a:solidFill>
          <a:ln w="38100">
            <a:solidFill>
              <a:srgbClr val="FF0000"/>
            </a:solidFill>
          </a:ln>
          <a:effectLst>
            <a:outerShdw blurRad="50800" dist="38100" dir="2700000" algn="tl" rotWithShape="0">
              <a:prstClr val="black">
                <a:alpha val="40000"/>
              </a:prstClr>
            </a:outerShdw>
          </a:effectLst>
        </p:spPr>
        <p:txBody>
          <a:bodyPr>
            <a:normAutofit/>
          </a:bodyPr>
          <a:lstStyle/>
          <a:p>
            <a:r>
              <a:rPr lang="en-US" sz="1200" dirty="0"/>
              <a:t>Artificial combustible vegetation is regulated when it is located on a roof or within close proximity to a building</a:t>
            </a:r>
          </a:p>
          <a:p>
            <a:r>
              <a:rPr lang="en-US" sz="1200" dirty="0"/>
              <a:t>Addition</a:t>
            </a:r>
          </a:p>
          <a:p>
            <a:pPr marL="45720" indent="0">
              <a:buNone/>
            </a:pPr>
            <a:r>
              <a:rPr lang="en-US" sz="1200" dirty="0">
                <a:solidFill>
                  <a:srgbClr val="FF0000"/>
                </a:solidFill>
              </a:rPr>
              <a:t>321.1 Artificial combustible vegetation on roofs and near buildings. Artificial combustible vegetation exceeding 6 feet (1829 mm) in height and permanently installed outdoors within 5 feet (1524 mm) of a building or on the roof of a building shall comply with Section 807.4.1. The placement of artificial combustible vegetation shall also comply with Sections 806.3 and 807.4.2.</a:t>
            </a:r>
          </a:p>
          <a:p>
            <a:pPr marL="274320" lvl="1" indent="0">
              <a:buNone/>
            </a:pPr>
            <a:r>
              <a:rPr lang="en-US" sz="1200" dirty="0">
                <a:solidFill>
                  <a:srgbClr val="FF0000"/>
                </a:solidFill>
              </a:rPr>
              <a:t>Exception: Artificial decorative vegetation located more than 30 feet (9144 mm) from the exterior wall of a building.</a:t>
            </a:r>
          </a:p>
          <a:p>
            <a:r>
              <a:rPr lang="en-US" sz="1200" dirty="0"/>
              <a:t>Regulates permanent artificial vegetation over 6’ high and within 5’ of a building or on the roof. Will not apply to table top ornaments and small planters.</a:t>
            </a:r>
          </a:p>
          <a:p>
            <a:pPr marL="274320" lvl="1" indent="0">
              <a:buNone/>
            </a:pPr>
            <a:endParaRPr lang="en-US" sz="1200" dirty="0"/>
          </a:p>
        </p:txBody>
      </p:sp>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558564" y="609600"/>
            <a:ext cx="3912583" cy="1356360"/>
          </a:xfrm>
          <a:solidFill>
            <a:schemeClr val="bg1"/>
          </a:solidFill>
          <a:ln w="38100">
            <a:solidFill>
              <a:schemeClr val="accent2"/>
            </a:solidFill>
          </a:ln>
          <a:effectLst>
            <a:outerShdw blurRad="50800" dist="38100" dir="2700000" algn="tl" rotWithShape="0">
              <a:prstClr val="black">
                <a:alpha val="40000"/>
              </a:prstClr>
            </a:outerShdw>
          </a:effectLst>
        </p:spPr>
        <p:txBody>
          <a:bodyPr>
            <a:normAutofit/>
          </a:bodyPr>
          <a:lstStyle/>
          <a:p>
            <a:r>
              <a:rPr lang="en-US" sz="3000" b="1" dirty="0"/>
              <a:t>Exterior Artificial Combustible Vegetation</a:t>
            </a:r>
          </a:p>
        </p:txBody>
      </p:sp>
      <p:sp>
        <p:nvSpPr>
          <p:cNvPr id="5" name="TextBox 4">
            <a:extLst>
              <a:ext uri="{FF2B5EF4-FFF2-40B4-BE49-F238E27FC236}">
                <a16:creationId xmlns:a16="http://schemas.microsoft.com/office/drawing/2014/main" id="{136FC3B2-DD80-4E71-8325-7142641940D8}"/>
              </a:ext>
            </a:extLst>
          </p:cNvPr>
          <p:cNvSpPr txBox="1"/>
          <p:nvPr/>
        </p:nvSpPr>
        <p:spPr>
          <a:xfrm>
            <a:off x="1647147" y="4991204"/>
            <a:ext cx="4264270" cy="369332"/>
          </a:xfrm>
          <a:prstGeom prst="rect">
            <a:avLst/>
          </a:prstGeom>
          <a:noFill/>
        </p:spPr>
        <p:txBody>
          <a:bodyPr wrap="square" rtlCol="0">
            <a:spAutoFit/>
          </a:bodyPr>
          <a:lstStyle/>
          <a:p>
            <a:r>
              <a:rPr lang="en-US" dirty="0"/>
              <a:t>Las Vegas Cosmopolitan Hotel – July 2015</a:t>
            </a:r>
          </a:p>
        </p:txBody>
      </p:sp>
    </p:spTree>
    <p:extLst>
      <p:ext uri="{BB962C8B-B14F-4D97-AF65-F5344CB8AC3E}">
        <p14:creationId xmlns:p14="http://schemas.microsoft.com/office/powerpoint/2010/main" val="132470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Emergency Drills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62500" lnSpcReduction="20000"/>
          </a:bodyPr>
          <a:lstStyle/>
          <a:p>
            <a:r>
              <a:rPr lang="en-US" sz="2600" dirty="0"/>
              <a:t>The frequency of training and participation in fire drills and evacuation drills are revised. The use of defend-in-place or staged evacuation strategies are included with specific criteria for each. </a:t>
            </a:r>
          </a:p>
          <a:p>
            <a:r>
              <a:rPr lang="en-US" sz="2600" dirty="0"/>
              <a:t>Modification</a:t>
            </a:r>
          </a:p>
          <a:p>
            <a:pPr marL="45720" indent="0">
              <a:buNone/>
            </a:pPr>
            <a:r>
              <a:rPr lang="en-US" sz="2600" dirty="0">
                <a:solidFill>
                  <a:srgbClr val="FF0000"/>
                </a:solidFill>
              </a:rPr>
              <a:t>405.2 Occupant participation. Emergency fire and evacuation drills shall involve the actual evacuation of occupants to a selected assembly point and shall provide occupants with experience in exiting through  required exits.</a:t>
            </a:r>
          </a:p>
          <a:p>
            <a:pPr marL="274320" lvl="1" indent="0">
              <a:buNone/>
            </a:pPr>
            <a:r>
              <a:rPr lang="en-US" sz="2600" dirty="0">
                <a:solidFill>
                  <a:srgbClr val="FF0000"/>
                </a:solidFill>
              </a:rPr>
              <a:t>Exceptions:</a:t>
            </a:r>
          </a:p>
          <a:p>
            <a:pPr marL="548640" lvl="2" indent="0">
              <a:buNone/>
            </a:pPr>
            <a:r>
              <a:rPr lang="en-US" sz="2300" dirty="0">
                <a:solidFill>
                  <a:srgbClr val="FF0000"/>
                </a:solidFill>
              </a:rPr>
              <a:t>1. In ambulatory care facilities and Group I-2 the movement of care recipients to a safe area or to the exterior of the building is not required.</a:t>
            </a:r>
          </a:p>
          <a:p>
            <a:pPr marL="548640" lvl="2" indent="0">
              <a:buNone/>
            </a:pPr>
            <a:r>
              <a:rPr lang="en-US" sz="2300" dirty="0">
                <a:solidFill>
                  <a:srgbClr val="FF0000"/>
                </a:solidFill>
              </a:rPr>
              <a:t>2. In Group I-1, Condition 2 the assembly point for residents is permitted to be within an adjacent smoke compartment.</a:t>
            </a:r>
          </a:p>
          <a:p>
            <a:pPr marL="548640" lvl="2" indent="0">
              <a:buNone/>
            </a:pPr>
            <a:r>
              <a:rPr lang="en-US" sz="2300" dirty="0">
                <a:solidFill>
                  <a:srgbClr val="FF0000"/>
                </a:solidFill>
              </a:rPr>
              <a:t>3. In Group R-4, actual exiting from emergency escape and rescue openings shall not be required. Opening the emergency escape and rescue opening and signaling for help shall be an acceptable alternative.</a:t>
            </a:r>
          </a:p>
          <a:p>
            <a:pPr marL="548640" lvl="2" indent="0">
              <a:buNone/>
            </a:pPr>
            <a:r>
              <a:rPr lang="en-US" sz="2300" dirty="0">
                <a:solidFill>
                  <a:srgbClr val="FF0000"/>
                </a:solidFill>
              </a:rPr>
              <a:t>4. In Group I-3, Conditions 2 through 5 where a defend-in-place response is permitted, the assembly point for detainees is permitted to be within an adjacent smoke compartment.</a:t>
            </a:r>
          </a:p>
          <a:p>
            <a:pPr marL="548640" lvl="2" indent="0">
              <a:buNone/>
            </a:pPr>
            <a:r>
              <a:rPr lang="en-US" sz="2300" dirty="0">
                <a:solidFill>
                  <a:srgbClr val="FF0000"/>
                </a:solidFill>
              </a:rPr>
              <a:t>5. In Group I-3, Conditions 2 through 5, movement of detainees is not required to an assembly point where there are security concerns.</a:t>
            </a:r>
          </a:p>
          <a:p>
            <a:r>
              <a:rPr lang="en-US" sz="2600" dirty="0"/>
              <a:t>Reorganized section 405 to coordinate the requirements of fire safety, evacuation and lockdown plans and to provide for defend in place and staged evacuation strategies. Clarified that all staff are required to participate.</a:t>
            </a:r>
          </a:p>
          <a:p>
            <a:pPr marL="274320" lvl="1" indent="0">
              <a:buNone/>
            </a:pPr>
            <a:endParaRPr lang="en-US" dirty="0"/>
          </a:p>
        </p:txBody>
      </p:sp>
    </p:spTree>
    <p:extLst>
      <p:ext uri="{BB962C8B-B14F-4D97-AF65-F5344CB8AC3E}">
        <p14:creationId xmlns:p14="http://schemas.microsoft.com/office/powerpoint/2010/main" val="124646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dirty="0"/>
              <a:t>Emergency Responder Radio Coverage</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70000" lnSpcReduction="20000"/>
          </a:bodyPr>
          <a:lstStyle/>
          <a:p>
            <a:r>
              <a:rPr lang="en-US" dirty="0"/>
              <a:t>The testing criteria for in-building 2-way emergency responder coverage systems is enhanced by requiring 99 percent coverage in critical areas and by adding a second test criteria for inbound signals. </a:t>
            </a:r>
          </a:p>
          <a:p>
            <a:r>
              <a:rPr lang="en-US" dirty="0"/>
              <a:t>Modification</a:t>
            </a:r>
          </a:p>
          <a:p>
            <a:pPr marL="45720" indent="0">
              <a:buNone/>
            </a:pPr>
            <a:r>
              <a:rPr lang="en-US" dirty="0"/>
              <a:t>510.4.1  Emergency responder communication coverage system signal strength. The building shall be considered to have acceptable in-building, two-way emergency responder communication coverage where signal strength measurements in 95 percent of all areas and </a:t>
            </a:r>
            <a:r>
              <a:rPr lang="en-US" u="sng" dirty="0">
                <a:solidFill>
                  <a:srgbClr val="FF0000"/>
                </a:solidFill>
              </a:rPr>
              <a:t>99 percent of areas designated as critical areas by the fire code official</a:t>
            </a:r>
            <a:r>
              <a:rPr lang="en-US" dirty="0">
                <a:solidFill>
                  <a:srgbClr val="FF0000"/>
                </a:solidFill>
              </a:rPr>
              <a:t> </a:t>
            </a:r>
            <a:r>
              <a:rPr lang="en-US" dirty="0"/>
              <a:t>on each floor of the building meet the signal strength requirements in Sections 510.4.1.1 through 510.4.1.3.</a:t>
            </a:r>
          </a:p>
          <a:p>
            <a:pPr marL="45720" indent="0">
              <a:buNone/>
            </a:pPr>
            <a:r>
              <a:rPr lang="en-US" dirty="0"/>
              <a:t>510.4.1.1  Minimum signal strength into the building. The minimum inbound signal strength shall be sufficient to provide usable voice communications throughout the coverage area as specified by the fire code official. The inbound signal level shall be </a:t>
            </a:r>
            <a:r>
              <a:rPr lang="en-US" u="sng" dirty="0">
                <a:solidFill>
                  <a:srgbClr val="FF0000"/>
                </a:solidFill>
              </a:rPr>
              <a:t>a minimum of -95dBm throughout the coverage area and </a:t>
            </a:r>
            <a:r>
              <a:rPr lang="en-US" dirty="0"/>
              <a:t>sufficient to provide not less than a Delivered Audio Quality (DAQ) of 3.0 or an equivalent Signal-to-Interference-Plus-Noise Ratio (SINR) applicable to the technology for either analog or digital signals.</a:t>
            </a:r>
          </a:p>
          <a:p>
            <a:pPr marL="45720" indent="0">
              <a:buNone/>
            </a:pPr>
            <a:r>
              <a:rPr lang="en-US" dirty="0">
                <a:solidFill>
                  <a:srgbClr val="FF0000"/>
                </a:solidFill>
              </a:rPr>
              <a:t>CRITICAL AREAS. Areas that are designated for the highest level of emergency responder radio coverage including but not limited to areas such as exit stairs, exit passageways, elevator lobbies, fire protection equipment room and control valve locations, fire command centers.</a:t>
            </a:r>
          </a:p>
          <a:p>
            <a:r>
              <a:rPr lang="en-US" dirty="0"/>
              <a:t>New term “in building 2-way emergency responder communication coverage system (ERCCS) is now consistent across the IFC &amp; IBC. New definition to define what is a “Critical Area”. </a:t>
            </a:r>
          </a:p>
          <a:p>
            <a:pPr marL="274320" lvl="1" indent="0">
              <a:buNone/>
            </a:pPr>
            <a:endParaRPr lang="en-US" dirty="0"/>
          </a:p>
        </p:txBody>
      </p:sp>
    </p:spTree>
    <p:extLst>
      <p:ext uri="{BB962C8B-B14F-4D97-AF65-F5344CB8AC3E}">
        <p14:creationId xmlns:p14="http://schemas.microsoft.com/office/powerpoint/2010/main" val="3396943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dirty="0"/>
              <a:t>Emergency Responder Radio Coverage</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a:bodyPr>
          <a:lstStyle/>
          <a:p>
            <a:pPr lvl="1"/>
            <a:r>
              <a:rPr lang="en-US" dirty="0"/>
              <a:t>New requirements for active RF systems to have built in oscillation detection and control</a:t>
            </a:r>
          </a:p>
          <a:p>
            <a:pPr lvl="2"/>
            <a:r>
              <a:rPr lang="en-US" dirty="0"/>
              <a:t>Has to be monitored by a listed FACP</a:t>
            </a:r>
          </a:p>
          <a:p>
            <a:pPr lvl="1"/>
            <a:r>
              <a:rPr lang="en-US" dirty="0"/>
              <a:t>Donor antenna must be permanently affixed or have a clearly visible sign that reads</a:t>
            </a:r>
          </a:p>
          <a:p>
            <a:pPr lvl="2"/>
            <a:r>
              <a:rPr lang="en-US" dirty="0"/>
              <a:t>“Movement or repositioning of this antenna is prohibited without approval from the fire code official”</a:t>
            </a:r>
          </a:p>
          <a:p>
            <a:pPr lvl="1"/>
            <a:r>
              <a:rPr lang="en-US" dirty="0"/>
              <a:t>Antenna density must be engineered to minimize the near-far effect</a:t>
            </a:r>
          </a:p>
          <a:p>
            <a:pPr lvl="1"/>
            <a:r>
              <a:rPr lang="en-US" dirty="0"/>
              <a:t>New testing requirement for subjective voice quality using two portable radios simultaneously</a:t>
            </a:r>
          </a:p>
        </p:txBody>
      </p:sp>
    </p:spTree>
    <p:extLst>
      <p:ext uri="{BB962C8B-B14F-4D97-AF65-F5344CB8AC3E}">
        <p14:creationId xmlns:p14="http://schemas.microsoft.com/office/powerpoint/2010/main" val="206064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a:t>Storage in Elevator Lobbies</a:t>
            </a:r>
            <a:endParaRPr lang="en-US" b="1" dirty="0"/>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lstStyle/>
          <a:p>
            <a:r>
              <a:rPr lang="en-US" dirty="0"/>
              <a:t>Addition</a:t>
            </a:r>
          </a:p>
          <a:p>
            <a:r>
              <a:rPr lang="en-US" dirty="0"/>
              <a:t>Storage is prohibited in elevator lobbies</a:t>
            </a:r>
          </a:p>
          <a:p>
            <a:pPr marL="45720" indent="0">
              <a:buNone/>
            </a:pPr>
            <a:r>
              <a:rPr lang="en-US" dirty="0">
                <a:solidFill>
                  <a:srgbClr val="FF0000"/>
                </a:solidFill>
              </a:rPr>
              <a:t>604.5.3 Storage within elevator lobbies. Where </a:t>
            </a:r>
            <a:r>
              <a:rPr lang="en-US" dirty="0" err="1">
                <a:solidFill>
                  <a:srgbClr val="FF0000"/>
                </a:solidFill>
              </a:rPr>
              <a:t>hoistway</a:t>
            </a:r>
            <a:r>
              <a:rPr lang="en-US" dirty="0">
                <a:solidFill>
                  <a:srgbClr val="FF0000"/>
                </a:solidFill>
              </a:rPr>
              <a:t> opening protection is required by Section 3006.2 of the International Building Code, elevator lobbies shall be maintained free of storage.</a:t>
            </a:r>
          </a:p>
          <a:p>
            <a:r>
              <a:rPr lang="en-US" dirty="0"/>
              <a:t>Furniture and other combustibles are not allowed in elevator lobbies</a:t>
            </a:r>
          </a:p>
          <a:p>
            <a:pPr marL="274320" lvl="1" indent="0">
              <a:buNone/>
            </a:pPr>
            <a:endParaRPr lang="en-US" dirty="0"/>
          </a:p>
        </p:txBody>
      </p:sp>
    </p:spTree>
    <p:extLst>
      <p:ext uri="{BB962C8B-B14F-4D97-AF65-F5344CB8AC3E}">
        <p14:creationId xmlns:p14="http://schemas.microsoft.com/office/powerpoint/2010/main" val="284696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C3B7FA-53FD-4D89-BFA4-2DE5AB860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1143000" y="609600"/>
            <a:ext cx="6858000" cy="1356360"/>
          </a:xfrm>
        </p:spPr>
        <p:txBody>
          <a:bodyPr>
            <a:normAutofit/>
          </a:bodyPr>
          <a:lstStyle/>
          <a:p>
            <a:r>
              <a:rPr lang="en-US" b="1" dirty="0"/>
              <a:t>Clothes Dryer Exhaust Systems</a:t>
            </a:r>
            <a:endParaRPr lang="en-US" b="1"/>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3001" y="2057400"/>
            <a:ext cx="6858000" cy="4038600"/>
          </a:xfrm>
        </p:spPr>
        <p:txBody>
          <a:bodyPr>
            <a:normAutofit/>
          </a:bodyPr>
          <a:lstStyle/>
          <a:p>
            <a:r>
              <a:rPr lang="en-US" sz="1300" dirty="0"/>
              <a:t>Provisions are added to ensure the clothes dryer lint trap and exhaust ducts are cleaned and maintained properly</a:t>
            </a:r>
          </a:p>
          <a:p>
            <a:r>
              <a:rPr lang="en-US" sz="1300" dirty="0"/>
              <a:t>Addition</a:t>
            </a:r>
          </a:p>
          <a:p>
            <a:pPr marL="45720" indent="0">
              <a:buNone/>
            </a:pPr>
            <a:r>
              <a:rPr lang="en-US" sz="1300" dirty="0">
                <a:solidFill>
                  <a:srgbClr val="FF0000"/>
                </a:solidFill>
              </a:rPr>
              <a:t>610.1 Clothes dryer exhaust ducts. Clothes dryer exhaust ducts shall be in accordance with Sections 610.1.1 and 610.1.2.</a:t>
            </a:r>
          </a:p>
          <a:p>
            <a:pPr marL="274320" lvl="1" indent="0">
              <a:buNone/>
            </a:pPr>
            <a:r>
              <a:rPr lang="en-US" sz="1100" dirty="0">
                <a:solidFill>
                  <a:srgbClr val="FF0000"/>
                </a:solidFill>
              </a:rPr>
              <a:t>610.1.1 Installation. Clothes dryer vent ducts shall be installed and maintained in accordance with the International Mechanical Code or the International Fuel Gas Code and the manufacturer’s installation instructions.</a:t>
            </a:r>
          </a:p>
          <a:p>
            <a:pPr marL="274320" lvl="1" indent="0">
              <a:buNone/>
            </a:pPr>
            <a:r>
              <a:rPr lang="en-US" sz="1100" dirty="0">
                <a:solidFill>
                  <a:srgbClr val="FF0000"/>
                </a:solidFill>
              </a:rPr>
              <a:t>610.1.2 Maintenance. The lint trap, mechanical and heating components, and the exhaust duct system of a clothes dryer shall be maintained in accordance with the manufacturer’s operating installation instructions to prevent the accumulation of lint or debris that prevents the exhaust of air and products of combustion.</a:t>
            </a:r>
          </a:p>
          <a:p>
            <a:r>
              <a:rPr lang="en-US" sz="1300" dirty="0"/>
              <a:t>Requires clothes dryers and their exhaust ducts to be cleaned and maintained according to the dryer manufacturers instructions</a:t>
            </a:r>
          </a:p>
          <a:p>
            <a:r>
              <a:rPr lang="en-US" sz="1300" dirty="0"/>
              <a:t>Will be a significant cost to apartment building owners.</a:t>
            </a:r>
          </a:p>
          <a:p>
            <a:pPr marL="274320" lvl="1" indent="0">
              <a:buNone/>
            </a:pPr>
            <a:endParaRPr lang="en-US" sz="1300" dirty="0"/>
          </a:p>
        </p:txBody>
      </p:sp>
      <p:pic>
        <p:nvPicPr>
          <p:cNvPr id="4" name="Picture 3">
            <a:extLst>
              <a:ext uri="{FF2B5EF4-FFF2-40B4-BE49-F238E27FC236}">
                <a16:creationId xmlns:a16="http://schemas.microsoft.com/office/drawing/2014/main" id="{B24BEE55-C05E-41A6-B977-A3CF589611E9}"/>
              </a:ext>
            </a:extLst>
          </p:cNvPr>
          <p:cNvPicPr>
            <a:picLocks noChangeAspect="1"/>
          </p:cNvPicPr>
          <p:nvPr/>
        </p:nvPicPr>
        <p:blipFill rotWithShape="1">
          <a:blip r:embed="rId3"/>
          <a:srcRect l="32905" r="29214" b="1"/>
          <a:stretch/>
        </p:blipFill>
        <p:spPr>
          <a:xfrm>
            <a:off x="8301386" y="243840"/>
            <a:ext cx="3646837" cy="6377939"/>
          </a:xfrm>
          <a:prstGeom prst="rect">
            <a:avLst/>
          </a:prstGeom>
        </p:spPr>
      </p:pic>
      <p:sp>
        <p:nvSpPr>
          <p:cNvPr id="11" name="Rectangle 10">
            <a:extLst>
              <a:ext uri="{FF2B5EF4-FFF2-40B4-BE49-F238E27FC236}">
                <a16:creationId xmlns:a16="http://schemas.microsoft.com/office/drawing/2014/main" id="{E3C6F6B7-7899-41D8-AB85-2854E032D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705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Repair of Penetrations and Voids in Fire Resistance Rated Construction</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lnSpcReduction="10000"/>
          </a:bodyPr>
          <a:lstStyle/>
          <a:p>
            <a:r>
              <a:rPr lang="en-US" dirty="0"/>
              <a:t>Specific requirements have been added to the code for repair or replacement of penetrations, joints and voids in fire-resistance-rated construction.</a:t>
            </a:r>
          </a:p>
          <a:p>
            <a:r>
              <a:rPr lang="en-US" dirty="0"/>
              <a:t>Addition</a:t>
            </a:r>
          </a:p>
          <a:p>
            <a:pPr marL="45720" indent="0">
              <a:buNone/>
            </a:pPr>
            <a:r>
              <a:rPr lang="en-US" dirty="0">
                <a:solidFill>
                  <a:srgbClr val="FF0000"/>
                </a:solidFill>
              </a:rPr>
              <a:t>703.2 Repair of Penetrations. Where damaged, materials used to protect membrane and through-penetrations shall be replaced or restored with materials or systems that meet or exceed the code requirements applicable at the time when the assembly was constructed, remodeled or altered.</a:t>
            </a:r>
          </a:p>
          <a:p>
            <a:pPr marL="45720" indent="0">
              <a:buNone/>
            </a:pPr>
            <a:r>
              <a:rPr lang="en-US" dirty="0">
                <a:solidFill>
                  <a:srgbClr val="FF0000"/>
                </a:solidFill>
              </a:rPr>
              <a:t>704.2 Repair of Joints and Voids. Where damaged, materials used to protect joints and voids shall be replaced or restored with materials or systems that meet or exceed the code requirements applicable at the time when the assembly was constructed, remodeled or altered.</a:t>
            </a:r>
          </a:p>
          <a:p>
            <a:r>
              <a:rPr lang="en-US" dirty="0"/>
              <a:t>Allows the continued use of previously approved methods of protection</a:t>
            </a:r>
          </a:p>
          <a:p>
            <a:pPr marL="274320" lvl="1" indent="0">
              <a:buNone/>
            </a:pPr>
            <a:endParaRPr lang="en-US" dirty="0"/>
          </a:p>
        </p:txBody>
      </p:sp>
    </p:spTree>
    <p:extLst>
      <p:ext uri="{BB962C8B-B14F-4D97-AF65-F5344CB8AC3E}">
        <p14:creationId xmlns:p14="http://schemas.microsoft.com/office/powerpoint/2010/main" val="2164099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94B7DC-18F5-4439-9488-E5B730BBB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4439242" y="609600"/>
            <a:ext cx="6579277" cy="1356360"/>
          </a:xfrm>
        </p:spPr>
        <p:txBody>
          <a:bodyPr>
            <a:normAutofit/>
          </a:bodyPr>
          <a:lstStyle/>
          <a:p>
            <a:r>
              <a:rPr lang="en-US" b="1" dirty="0"/>
              <a:t>Maintenance of Spray Fire Resistant Materials</a:t>
            </a:r>
            <a:endParaRPr lang="en-US" b="1"/>
          </a:p>
        </p:txBody>
      </p:sp>
      <p:pic>
        <p:nvPicPr>
          <p:cNvPr id="4" name="Picture 3">
            <a:extLst>
              <a:ext uri="{FF2B5EF4-FFF2-40B4-BE49-F238E27FC236}">
                <a16:creationId xmlns:a16="http://schemas.microsoft.com/office/drawing/2014/main" id="{0C56BF82-EF9B-4F55-B443-DD84E5E89DB7}"/>
              </a:ext>
            </a:extLst>
          </p:cNvPr>
          <p:cNvPicPr>
            <a:picLocks noChangeAspect="1"/>
          </p:cNvPicPr>
          <p:nvPr/>
        </p:nvPicPr>
        <p:blipFill rotWithShape="1">
          <a:blip r:embed="rId2"/>
          <a:srcRect l="7291" r="6402" b="1"/>
          <a:stretch/>
        </p:blipFill>
        <p:spPr>
          <a:xfrm>
            <a:off x="232861" y="243840"/>
            <a:ext cx="3646837" cy="6377939"/>
          </a:xfrm>
          <a:prstGeom prst="rect">
            <a:avLst/>
          </a:prstGeom>
        </p:spPr>
      </p:pic>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4439242" y="2057400"/>
            <a:ext cx="6576629" cy="4038600"/>
          </a:xfrm>
        </p:spPr>
        <p:txBody>
          <a:bodyPr>
            <a:normAutofit/>
          </a:bodyPr>
          <a:lstStyle/>
          <a:p>
            <a:r>
              <a:rPr lang="en-US" dirty="0"/>
              <a:t>Maintenance requirements for spray fire-resistant materials and intumescent fire-resistant materials are added to the code</a:t>
            </a:r>
          </a:p>
          <a:p>
            <a:r>
              <a:rPr lang="en-US" dirty="0"/>
              <a:t>Addition</a:t>
            </a:r>
          </a:p>
          <a:p>
            <a:pPr marL="45720" indent="0">
              <a:buNone/>
            </a:pPr>
            <a:r>
              <a:rPr lang="en-US" dirty="0">
                <a:solidFill>
                  <a:srgbClr val="FF0000"/>
                </a:solidFill>
              </a:rPr>
              <a:t>708.1 Maintaining protection. Where required when the building was originally permitted and constructed, spray fire-resistant materials and intumescent fire-resistant materials shall be visually inspected to verify that the materials do not exhibit exposure to the substrate.</a:t>
            </a:r>
          </a:p>
        </p:txBody>
      </p:sp>
      <p:sp>
        <p:nvSpPr>
          <p:cNvPr id="11" name="Rectangle 10">
            <a:extLst>
              <a:ext uri="{FF2B5EF4-FFF2-40B4-BE49-F238E27FC236}">
                <a16:creationId xmlns:a16="http://schemas.microsoft.com/office/drawing/2014/main" id="{F4861B3C-221F-4FEE-BC20-58155E285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521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p:spPr>
        <p:txBody>
          <a:bodyPr>
            <a:normAutofit/>
          </a:bodyPr>
          <a:lstStyle/>
          <a:p>
            <a:r>
              <a:rPr lang="en-US" dirty="0"/>
              <a:t>Proposed Ordinance Changes</a:t>
            </a:r>
          </a:p>
        </p:txBody>
      </p:sp>
      <p:sp>
        <p:nvSpPr>
          <p:cNvPr id="3" name="Content Placeholder 2"/>
          <p:cNvSpPr>
            <a:spLocks noGrp="1"/>
          </p:cNvSpPr>
          <p:nvPr>
            <p:ph idx="1"/>
          </p:nvPr>
        </p:nvSpPr>
        <p:spPr>
          <a:xfrm>
            <a:off x="1143000" y="2057400"/>
            <a:ext cx="5954917" cy="4038600"/>
          </a:xfrm>
        </p:spPr>
        <p:txBody>
          <a:bodyPr>
            <a:normAutofit/>
          </a:bodyPr>
          <a:lstStyle/>
          <a:p>
            <a:r>
              <a:rPr lang="en-US" dirty="0"/>
              <a:t>Fire apparatus access to 1 &amp; 2 family dwellings</a:t>
            </a:r>
          </a:p>
          <a:p>
            <a:pPr lvl="1"/>
            <a:r>
              <a:rPr lang="en-US" dirty="0"/>
              <a:t>Allow an increase from 150’ to 250’ from the edge of the road to all portions of the exterior of the structure</a:t>
            </a:r>
          </a:p>
          <a:p>
            <a:pPr marL="274320" lvl="1" indent="0">
              <a:buNone/>
            </a:pPr>
            <a:endParaRPr lang="en-US" dirty="0"/>
          </a:p>
          <a:p>
            <a:endParaRPr lang="en-US" dirty="0"/>
          </a:p>
        </p:txBody>
      </p:sp>
      <p:pic>
        <p:nvPicPr>
          <p:cNvPr id="5" name="Picture 4">
            <a:extLst>
              <a:ext uri="{FF2B5EF4-FFF2-40B4-BE49-F238E27FC236}">
                <a16:creationId xmlns:a16="http://schemas.microsoft.com/office/drawing/2014/main" id="{2210D8B5-C02A-4E11-8F36-03DB639672D7}"/>
              </a:ext>
            </a:extLst>
          </p:cNvPr>
          <p:cNvPicPr>
            <a:picLocks noChangeAspect="1"/>
          </p:cNvPicPr>
          <p:nvPr/>
        </p:nvPicPr>
        <p:blipFill rotWithShape="1">
          <a:blip r:embed="rId2"/>
          <a:srcRect t="3067" r="-2" b="4575"/>
          <a:stretch/>
        </p:blipFill>
        <p:spPr>
          <a:xfrm>
            <a:off x="8048530" y="1945590"/>
            <a:ext cx="3734678" cy="4538411"/>
          </a:xfrm>
          <a:prstGeom prst="rect">
            <a:avLst/>
          </a:prstGeom>
        </p:spPr>
      </p:pic>
    </p:spTree>
    <p:extLst>
      <p:ext uri="{BB962C8B-B14F-4D97-AF65-F5344CB8AC3E}">
        <p14:creationId xmlns:p14="http://schemas.microsoft.com/office/powerpoint/2010/main" val="1020849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1143000" y="609600"/>
            <a:ext cx="9875520" cy="1356360"/>
          </a:xfrm>
        </p:spPr>
        <p:txBody>
          <a:bodyPr>
            <a:normAutofit/>
          </a:bodyPr>
          <a:lstStyle/>
          <a:p>
            <a:r>
              <a:rPr lang="en-US" b="1" dirty="0"/>
              <a:t>Play Structures</a:t>
            </a:r>
            <a:endParaRPr lang="en-US" b="1"/>
          </a:p>
        </p:txBody>
      </p:sp>
      <p:pic>
        <p:nvPicPr>
          <p:cNvPr id="4" name="Picture 3">
            <a:extLst>
              <a:ext uri="{FF2B5EF4-FFF2-40B4-BE49-F238E27FC236}">
                <a16:creationId xmlns:a16="http://schemas.microsoft.com/office/drawing/2014/main" id="{8C7C96F3-8DB0-491A-B9F7-808822264594}"/>
              </a:ext>
            </a:extLst>
          </p:cNvPr>
          <p:cNvPicPr>
            <a:picLocks noChangeAspect="1"/>
          </p:cNvPicPr>
          <p:nvPr/>
        </p:nvPicPr>
        <p:blipFill rotWithShape="1">
          <a:blip r:embed="rId2"/>
          <a:srcRect l="10831" r="34239" b="-2"/>
          <a:stretch/>
        </p:blipFill>
        <p:spPr>
          <a:xfrm>
            <a:off x="1316621" y="2093789"/>
            <a:ext cx="2896569" cy="3519934"/>
          </a:xfrm>
          <a:prstGeom prst="rect">
            <a:avLst/>
          </a:prstGeom>
        </p:spPr>
      </p:pic>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4490977" y="2057400"/>
            <a:ext cx="6524894" cy="4038600"/>
          </a:xfrm>
        </p:spPr>
        <p:txBody>
          <a:bodyPr>
            <a:normAutofit/>
          </a:bodyPr>
          <a:lstStyle/>
          <a:p>
            <a:r>
              <a:rPr lang="en-US" sz="1700" dirty="0"/>
              <a:t>Play structures added to existing buildings must comply with the requirements in the International Building Code (IBC)</a:t>
            </a:r>
          </a:p>
          <a:p>
            <a:r>
              <a:rPr lang="en-US" sz="1700" dirty="0"/>
              <a:t>Addition</a:t>
            </a:r>
          </a:p>
          <a:p>
            <a:pPr marL="45720" indent="0">
              <a:buNone/>
            </a:pPr>
            <a:r>
              <a:rPr lang="en-US" sz="1700" dirty="0">
                <a:solidFill>
                  <a:srgbClr val="FF0000"/>
                </a:solidFill>
              </a:rPr>
              <a:t>808.5 Play structures added to existing buildings. Where play structures that exceed 10 feet (3048 mm) in height or 150 square feet (14 m2) in area are added inside an existing building they shall comply with Section 424 of the International Building Code.</a:t>
            </a:r>
          </a:p>
          <a:p>
            <a:r>
              <a:rPr lang="en-US" sz="1700" dirty="0"/>
              <a:t>Requires materials used in the play structure to meet limits for heat release rate found in Section 424 of the IBC.</a:t>
            </a:r>
          </a:p>
          <a:p>
            <a:pPr marL="274320" lvl="1" indent="0">
              <a:buNone/>
            </a:pPr>
            <a:endParaRPr lang="en-US" sz="1700" dirty="0"/>
          </a:p>
        </p:txBody>
      </p:sp>
    </p:spTree>
    <p:extLst>
      <p:ext uri="{BB962C8B-B14F-4D97-AF65-F5344CB8AC3E}">
        <p14:creationId xmlns:p14="http://schemas.microsoft.com/office/powerpoint/2010/main" val="3482106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Life Safety Systems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77500" lnSpcReduction="20000"/>
          </a:bodyPr>
          <a:lstStyle/>
          <a:p>
            <a:r>
              <a:rPr lang="en-US" dirty="0"/>
              <a:t>A definition for life safety systems is added and sections modified to address provisions in Chapter 9 that address life safety systems in addition to fire protection systems.</a:t>
            </a:r>
          </a:p>
          <a:p>
            <a:r>
              <a:rPr lang="en-US" dirty="0"/>
              <a:t>Modification</a:t>
            </a:r>
          </a:p>
          <a:p>
            <a:pPr marL="45720" indent="0">
              <a:buNone/>
            </a:pPr>
            <a:r>
              <a:rPr lang="en-US" dirty="0">
                <a:solidFill>
                  <a:srgbClr val="FF0000"/>
                </a:solidFill>
              </a:rPr>
              <a:t>202 LIFE SAFETY SYSTEMS. Systems, devices and equipment that enhance or facilitate evacuation, smoke control, compartmentation or isolation.</a:t>
            </a:r>
          </a:p>
          <a:p>
            <a:pPr marL="45720" indent="0">
              <a:buNone/>
            </a:pPr>
            <a:r>
              <a:rPr lang="en-US" dirty="0">
                <a:solidFill>
                  <a:srgbClr val="FF0000"/>
                </a:solidFill>
              </a:rPr>
              <a:t>901.4 Fire Protection and life safety systems. Fire protection and life safety systems shall be installed, repaired, operated and maintained in accordance with this code and the International Building Code.</a:t>
            </a:r>
          </a:p>
          <a:p>
            <a:pPr marL="45720" indent="0">
              <a:buNone/>
            </a:pPr>
            <a:r>
              <a:rPr lang="en-US" dirty="0">
                <a:solidFill>
                  <a:srgbClr val="FF0000"/>
                </a:solidFill>
              </a:rPr>
              <a:t>901.4.3  Alterations in buildings and structures. For any alteration within a building or structure, the fire protection and life safety systems shall be extended, altered or augmented to maintain and continue protection within the building or structure. Persons shall not remove or modify any fire protection or life safety system installed or maintained under the provisions of this code or the International Building Code without approval from the fire code official .</a:t>
            </a:r>
          </a:p>
          <a:p>
            <a:r>
              <a:rPr lang="en-US" dirty="0"/>
              <a:t>The inclusion of life safety systems acknowledges that Chapter 9 addresses fire protection systems and other systems which are life safety systems rather than fire protection systems. These systems include emergency alarms, carbon monoxide detection, mass notification and gas detection.</a:t>
            </a:r>
          </a:p>
        </p:txBody>
      </p:sp>
    </p:spTree>
    <p:extLst>
      <p:ext uri="{BB962C8B-B14F-4D97-AF65-F5344CB8AC3E}">
        <p14:creationId xmlns:p14="http://schemas.microsoft.com/office/powerpoint/2010/main" val="644511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1143001" y="1070335"/>
            <a:ext cx="5199926" cy="1443269"/>
          </a:xfrm>
        </p:spPr>
        <p:txBody>
          <a:bodyPr>
            <a:normAutofit/>
          </a:bodyPr>
          <a:lstStyle/>
          <a:p>
            <a:r>
              <a:rPr lang="en-US" sz="4000" b="1"/>
              <a:t>Fire sprinkler systems for Distilled Spirits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3002" y="2546430"/>
            <a:ext cx="5084178" cy="3549570"/>
          </a:xfrm>
        </p:spPr>
        <p:txBody>
          <a:bodyPr>
            <a:normAutofit/>
          </a:bodyPr>
          <a:lstStyle/>
          <a:p>
            <a:r>
              <a:rPr lang="en-US" sz="1400" dirty="0"/>
              <a:t>Fire areas containing Group F-1 occupancies used for the manufacturing of distilled spirits or Group S-1 occupancies used for the storage of distilled spirits or wine are required to be equipped with an automatic sprinkler system.</a:t>
            </a:r>
          </a:p>
          <a:p>
            <a:r>
              <a:rPr lang="en-US" sz="1400" dirty="0"/>
              <a:t>Addition</a:t>
            </a:r>
          </a:p>
          <a:p>
            <a:pPr marL="45720" indent="0">
              <a:buNone/>
            </a:pPr>
            <a:r>
              <a:rPr lang="en-US" sz="1400" dirty="0">
                <a:solidFill>
                  <a:srgbClr val="FF0000"/>
                </a:solidFill>
              </a:rPr>
              <a:t>903.2.4.2 Group F-1 distilled spirits. An automatic sprinkler system shall be provided throughout a Group F-1 fire area used for the manufacture of distilled spirits.</a:t>
            </a:r>
          </a:p>
          <a:p>
            <a:pPr marL="45720" indent="0">
              <a:buNone/>
            </a:pPr>
            <a:r>
              <a:rPr lang="en-US" sz="1400" dirty="0">
                <a:solidFill>
                  <a:srgbClr val="FF0000"/>
                </a:solidFill>
              </a:rPr>
              <a:t>903.2.9.3 Group S-1 distilled spirits or wine. An automatic sprinkler system shall be provided throughout a Group S-1 fire area used for the bulk storage of distilled spirits or wine.</a:t>
            </a:r>
          </a:p>
          <a:p>
            <a:r>
              <a:rPr lang="en-US" sz="1400" dirty="0"/>
              <a:t>ALL fire areas containing a distillery operation and the bulk storage of beverages over 16% alcohol content are required to be equipped with an automatic sprinkler system</a:t>
            </a:r>
          </a:p>
          <a:p>
            <a:pPr marL="274320" lvl="1" indent="0">
              <a:buNone/>
            </a:pPr>
            <a:endParaRPr lang="en-US" sz="1400" dirty="0"/>
          </a:p>
        </p:txBody>
      </p:sp>
      <p:pic>
        <p:nvPicPr>
          <p:cNvPr id="5" name="Picture 4">
            <a:extLst>
              <a:ext uri="{FF2B5EF4-FFF2-40B4-BE49-F238E27FC236}">
                <a16:creationId xmlns:a16="http://schemas.microsoft.com/office/drawing/2014/main" id="{E48398D1-CC19-4FCB-B364-B78A9ED5AC23}"/>
              </a:ext>
            </a:extLst>
          </p:cNvPr>
          <p:cNvPicPr>
            <a:picLocks noChangeAspect="1"/>
          </p:cNvPicPr>
          <p:nvPr/>
        </p:nvPicPr>
        <p:blipFill rotWithShape="1">
          <a:blip r:embed="rId2"/>
          <a:srcRect l="13433" t="1247" r="16395" b="-1248"/>
          <a:stretch/>
        </p:blipFill>
        <p:spPr>
          <a:xfrm>
            <a:off x="6636743" y="1238487"/>
            <a:ext cx="4741120" cy="4493060"/>
          </a:xfrm>
          <a:prstGeom prst="rect">
            <a:avLst/>
          </a:prstGeom>
        </p:spPr>
      </p:pic>
    </p:spTree>
    <p:extLst>
      <p:ext uri="{BB962C8B-B14F-4D97-AF65-F5344CB8AC3E}">
        <p14:creationId xmlns:p14="http://schemas.microsoft.com/office/powerpoint/2010/main" val="2890219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Upholstered Furniture and Mattresses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lnSpcReduction="10000"/>
          </a:bodyPr>
          <a:lstStyle/>
          <a:p>
            <a:r>
              <a:rPr lang="en-US" dirty="0"/>
              <a:t>Requirements for the installation of an automatic sprinkler system in facilities manufacturing, storing or selling upholstered furniture and mattresses have been revised.</a:t>
            </a:r>
          </a:p>
          <a:p>
            <a:r>
              <a:rPr lang="en-US" dirty="0"/>
              <a:t>Modification</a:t>
            </a:r>
          </a:p>
          <a:p>
            <a:r>
              <a:rPr lang="en-US" dirty="0"/>
              <a:t>Since the fire sprinkler requirements for upholstered furniture and mattresses were first added into the code there has been debate and discussion on exactly how the provisions should be applied. Because the language could be interpreted in several ways, it has led to inconsistent application and in some situations to sprinklers being required although many felt there was not a great enough hazard to justify the need for the protection. This code change modifies the sprinkler requirements for these special hazard items in Groups F-1, M and S-1 occupancies to clarify not only when the sprinkler requirements apply, but also what portions of the building require fire sprinkler systems.</a:t>
            </a:r>
          </a:p>
        </p:txBody>
      </p:sp>
    </p:spTree>
    <p:extLst>
      <p:ext uri="{BB962C8B-B14F-4D97-AF65-F5344CB8AC3E}">
        <p14:creationId xmlns:p14="http://schemas.microsoft.com/office/powerpoint/2010/main" val="67538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Upholstered Furniture and Mattresses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a:bodyPr>
          <a:lstStyle/>
          <a:p>
            <a:pPr marL="45720" indent="0">
              <a:buNone/>
            </a:pPr>
            <a:r>
              <a:rPr lang="en-US" dirty="0"/>
              <a:t>903.2.4 Group F-1. An automatic sprinkler system shall be provided throughout all buildings containing a Group F-1 occupancy where one of the following conditions exists:</a:t>
            </a:r>
          </a:p>
          <a:p>
            <a:pPr marL="548640" lvl="2" indent="0">
              <a:buNone/>
            </a:pPr>
            <a:r>
              <a:rPr lang="en-US" dirty="0"/>
              <a:t>1. A Group F-1 fire area exceeds 12,000 square feet (1115 m2).</a:t>
            </a:r>
          </a:p>
          <a:p>
            <a:pPr marL="548640" lvl="2" indent="0">
              <a:buNone/>
            </a:pPr>
            <a:r>
              <a:rPr lang="en-US" dirty="0"/>
              <a:t>2. A Group F-1 fire area is located more than three stories above grade plane.</a:t>
            </a:r>
          </a:p>
          <a:p>
            <a:pPr marL="548640" lvl="2" indent="0">
              <a:buNone/>
            </a:pPr>
            <a:r>
              <a:rPr lang="en-US" dirty="0"/>
              <a:t>3. The combined area of all Group F-1 fire areas on all floors, including any mezzanines, exceeds 24,000 square feet (2230 m2).</a:t>
            </a:r>
          </a:p>
          <a:p>
            <a:pPr marL="548640" lvl="2" indent="0">
              <a:buNone/>
            </a:pPr>
            <a:r>
              <a:rPr lang="en-US" strike="sngStrike" dirty="0"/>
              <a:t>4. A Group F-1 occupancy used for the manufacture of upholstered furniture or mattresses exceeds 2,500 square feet (232 m2).</a:t>
            </a:r>
          </a:p>
          <a:p>
            <a:pPr marL="274320" lvl="1" indent="0">
              <a:buNone/>
            </a:pPr>
            <a:r>
              <a:rPr lang="en-US" dirty="0">
                <a:solidFill>
                  <a:srgbClr val="FF0000"/>
                </a:solidFill>
              </a:rPr>
              <a:t>903.2.4.3 Group F-1 upholstered furniture or mattresses. An automatic sprinkler system shall be provided throughout a Group F-1 fire area that exceeds 2,500 square feet (232 m2) used for the manufacture of upholstered furniture or mattresses.</a:t>
            </a:r>
          </a:p>
        </p:txBody>
      </p:sp>
    </p:spTree>
    <p:extLst>
      <p:ext uri="{BB962C8B-B14F-4D97-AF65-F5344CB8AC3E}">
        <p14:creationId xmlns:p14="http://schemas.microsoft.com/office/powerpoint/2010/main" val="3588015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Upholstered Furniture and Mattresses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a:bodyPr>
          <a:lstStyle/>
          <a:p>
            <a:pPr marL="45720" indent="0">
              <a:buNone/>
            </a:pPr>
            <a:r>
              <a:rPr lang="en-US" dirty="0"/>
              <a:t>903.2.7 Group M. An automatic sprinkler system shall be provided throughout buildings containing a Group M occupancy where one of the following conditions exists:</a:t>
            </a:r>
          </a:p>
          <a:p>
            <a:pPr marL="548640" lvl="2" indent="0">
              <a:buNone/>
            </a:pPr>
            <a:r>
              <a:rPr lang="en-US" dirty="0"/>
              <a:t>1.A Group M fire area exceeds 12,000 square feet (1115 m2).</a:t>
            </a:r>
          </a:p>
          <a:p>
            <a:pPr marL="548640" lvl="2" indent="0">
              <a:buNone/>
            </a:pPr>
            <a:r>
              <a:rPr lang="en-US" dirty="0"/>
              <a:t>2.A Group M fire area is located more than three stories above grade plane.</a:t>
            </a:r>
          </a:p>
          <a:p>
            <a:pPr marL="548640" lvl="2" indent="0">
              <a:buNone/>
            </a:pPr>
            <a:r>
              <a:rPr lang="en-US" dirty="0"/>
              <a:t>3.The combined area of all Group M fire areas on all floors, including any mezzanines, exceeds 24,000 square feet (2230 m2).</a:t>
            </a:r>
          </a:p>
          <a:p>
            <a:pPr marL="548640" lvl="2" indent="0">
              <a:buNone/>
            </a:pPr>
            <a:r>
              <a:rPr lang="en-US" strike="sngStrike" dirty="0"/>
              <a:t>4.A Group M occupancy used for the display and sale of upholstered furniture or mattresses exceeds 5,000 square feet (464 m2).</a:t>
            </a:r>
          </a:p>
          <a:p>
            <a:pPr marL="274320" lvl="1" indent="0">
              <a:buNone/>
            </a:pPr>
            <a:r>
              <a:rPr lang="en-US" dirty="0">
                <a:solidFill>
                  <a:srgbClr val="FF0000"/>
                </a:solidFill>
              </a:rPr>
              <a:t>903.2.7.2 Group M upholstered furniture or mattresses. An automatic sprinkler system shall be provided throughout a Group M fire area where the </a:t>
            </a:r>
            <a:r>
              <a:rPr lang="en-US" u="sng" dirty="0">
                <a:solidFill>
                  <a:srgbClr val="FF0000"/>
                </a:solidFill>
              </a:rPr>
              <a:t>area used for the display and sale of upholstered furniture or mattresses exceeds 5,000 square feet </a:t>
            </a:r>
            <a:r>
              <a:rPr lang="en-US" dirty="0">
                <a:solidFill>
                  <a:srgbClr val="FF0000"/>
                </a:solidFill>
              </a:rPr>
              <a:t>(464 m2).</a:t>
            </a:r>
          </a:p>
          <a:p>
            <a:endParaRPr lang="en-US" dirty="0"/>
          </a:p>
        </p:txBody>
      </p:sp>
    </p:spTree>
    <p:extLst>
      <p:ext uri="{BB962C8B-B14F-4D97-AF65-F5344CB8AC3E}">
        <p14:creationId xmlns:p14="http://schemas.microsoft.com/office/powerpoint/2010/main" val="2464627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Upholstered Furniture and Mattresses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92500" lnSpcReduction="10000"/>
          </a:bodyPr>
          <a:lstStyle/>
          <a:p>
            <a:pPr marL="45720" indent="0">
              <a:buNone/>
            </a:pPr>
            <a:r>
              <a:rPr lang="en-US" dirty="0"/>
              <a:t>903.2.9 Group S-1. An automatic sprinkler system shall be provided throughout all buildings containing a Group S-1 occupancy where one of the following conditions exists:</a:t>
            </a:r>
          </a:p>
          <a:p>
            <a:pPr marL="548640" lvl="2" indent="0">
              <a:buNone/>
            </a:pPr>
            <a:r>
              <a:rPr lang="en-US" dirty="0"/>
              <a:t>1.A Group S-1 fire area exceeds 12,000 square feet (1115 m2).</a:t>
            </a:r>
          </a:p>
          <a:p>
            <a:pPr marL="548640" lvl="2" indent="0">
              <a:buNone/>
            </a:pPr>
            <a:r>
              <a:rPr lang="en-US" dirty="0"/>
              <a:t>2.A Group S-1 fire area is located more than three stories above grade plane.</a:t>
            </a:r>
          </a:p>
          <a:p>
            <a:pPr marL="548640" lvl="2" indent="0">
              <a:buNone/>
            </a:pPr>
            <a:r>
              <a:rPr lang="en-US" dirty="0"/>
              <a:t>3.The combined area of all Group S-1 fire areas on all floors, including any mezzanines, exceeds 24,000 square feet (2230 m2).</a:t>
            </a:r>
          </a:p>
          <a:p>
            <a:pPr marL="548640" lvl="2" indent="0">
              <a:buNone/>
            </a:pPr>
            <a:r>
              <a:rPr lang="en-US" dirty="0"/>
              <a:t>4.A Group S-1 fire area used for the storage of commercial motor vehicles where the fire area exceeds 5,000 square feet (464 m2).</a:t>
            </a:r>
          </a:p>
          <a:p>
            <a:pPr marL="548640" lvl="2" indent="0">
              <a:buNone/>
            </a:pPr>
            <a:r>
              <a:rPr lang="en-US" strike="sngStrike" dirty="0"/>
              <a:t>5.A Group S-1 occupancy used for the storage of upholstered furniture or mattresses exceeds 2,500 square feet (232 m2).</a:t>
            </a:r>
          </a:p>
          <a:p>
            <a:pPr marL="274320" lvl="1" indent="0">
              <a:buNone/>
            </a:pPr>
            <a:r>
              <a:rPr lang="en-US" dirty="0">
                <a:solidFill>
                  <a:srgbClr val="FF0000"/>
                </a:solidFill>
              </a:rPr>
              <a:t>903.2.9.4 Group S-1 upholstered furniture and mattresses. An automatic sprinkler system shall be provided throughout a Group S-1 fire area where the </a:t>
            </a:r>
            <a:r>
              <a:rPr lang="en-US" u="sng" dirty="0">
                <a:solidFill>
                  <a:srgbClr val="FF0000"/>
                </a:solidFill>
              </a:rPr>
              <a:t>area used for the storage of upholstered furniture or mattresses exceeds 2,500 square feet </a:t>
            </a:r>
            <a:r>
              <a:rPr lang="en-US" dirty="0">
                <a:solidFill>
                  <a:srgbClr val="FF0000"/>
                </a:solidFill>
              </a:rPr>
              <a:t>(232 m2).</a:t>
            </a:r>
          </a:p>
          <a:p>
            <a:pPr marL="548640" lvl="2" indent="0">
              <a:buNone/>
            </a:pPr>
            <a:r>
              <a:rPr lang="en-US" dirty="0">
                <a:solidFill>
                  <a:srgbClr val="FF0000"/>
                </a:solidFill>
              </a:rPr>
              <a:t>Exception: Self-service storage facilities not greater than one story above grade plane where all storage spaces can be accessed directly from the exterior.</a:t>
            </a:r>
          </a:p>
        </p:txBody>
      </p:sp>
    </p:spTree>
    <p:extLst>
      <p:ext uri="{BB962C8B-B14F-4D97-AF65-F5344CB8AC3E}">
        <p14:creationId xmlns:p14="http://schemas.microsoft.com/office/powerpoint/2010/main" val="723789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a:t>Group S-2 Parking Garages</a:t>
            </a:r>
            <a:endParaRPr lang="en-US" b="1" dirty="0"/>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805288"/>
          </a:xfrm>
        </p:spPr>
        <p:txBody>
          <a:bodyPr>
            <a:normAutofit/>
          </a:bodyPr>
          <a:lstStyle/>
          <a:p>
            <a:r>
              <a:rPr lang="en-US" dirty="0"/>
              <a:t>Open parking garages are required to be equipped with an automatic sprinkler system when the fire area exceeds 48,000 square feet.</a:t>
            </a:r>
          </a:p>
          <a:p>
            <a:pPr marL="274320" lvl="1" indent="0">
              <a:buNone/>
            </a:pPr>
            <a:endParaRPr lang="en-US" dirty="0"/>
          </a:p>
        </p:txBody>
      </p:sp>
      <p:pic>
        <p:nvPicPr>
          <p:cNvPr id="4" name="Picture 3">
            <a:extLst>
              <a:ext uri="{FF2B5EF4-FFF2-40B4-BE49-F238E27FC236}">
                <a16:creationId xmlns:a16="http://schemas.microsoft.com/office/drawing/2014/main" id="{FF7290E6-CA61-4EDC-A2A0-44AA0A54AB62}"/>
              </a:ext>
            </a:extLst>
          </p:cNvPr>
          <p:cNvPicPr>
            <a:picLocks noChangeAspect="1"/>
          </p:cNvPicPr>
          <p:nvPr/>
        </p:nvPicPr>
        <p:blipFill>
          <a:blip r:embed="rId3"/>
          <a:stretch>
            <a:fillRect/>
          </a:stretch>
        </p:blipFill>
        <p:spPr>
          <a:xfrm>
            <a:off x="4937539" y="2828582"/>
            <a:ext cx="6869348" cy="3606408"/>
          </a:xfrm>
          <a:prstGeom prst="rect">
            <a:avLst/>
          </a:prstGeom>
        </p:spPr>
      </p:pic>
      <p:sp>
        <p:nvSpPr>
          <p:cNvPr id="10" name="Content Placeholder 2">
            <a:extLst>
              <a:ext uri="{FF2B5EF4-FFF2-40B4-BE49-F238E27FC236}">
                <a16:creationId xmlns:a16="http://schemas.microsoft.com/office/drawing/2014/main" id="{26E40D49-4116-4655-85A2-93B55D36A2D9}"/>
              </a:ext>
            </a:extLst>
          </p:cNvPr>
          <p:cNvSpPr txBox="1">
            <a:spLocks/>
          </p:cNvSpPr>
          <p:nvPr/>
        </p:nvSpPr>
        <p:spPr>
          <a:xfrm>
            <a:off x="1142999" y="2478689"/>
            <a:ext cx="3727940" cy="3772641"/>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r>
              <a:rPr lang="en-US" dirty="0"/>
              <a:t>Modification</a:t>
            </a:r>
          </a:p>
          <a:p>
            <a:r>
              <a:rPr lang="en-US" dirty="0"/>
              <a:t>Open parking garages were previously considered a low fire risk</a:t>
            </a:r>
          </a:p>
          <a:p>
            <a:r>
              <a:rPr lang="en-US" dirty="0"/>
              <a:t>Legacy vehicles contained much less plastic and synthetic materials</a:t>
            </a:r>
          </a:p>
          <a:p>
            <a:r>
              <a:rPr lang="en-US" dirty="0"/>
              <a:t>New vehicles are a significant fire load</a:t>
            </a:r>
          </a:p>
          <a:p>
            <a:pPr marL="274320" lvl="1" indent="0">
              <a:buFont typeface="Corbel" pitchFamily="34" charset="0"/>
              <a:buNone/>
            </a:pPr>
            <a:endParaRPr lang="en-US" dirty="0"/>
          </a:p>
        </p:txBody>
      </p:sp>
    </p:spTree>
    <p:extLst>
      <p:ext uri="{BB962C8B-B14F-4D97-AF65-F5344CB8AC3E}">
        <p14:creationId xmlns:p14="http://schemas.microsoft.com/office/powerpoint/2010/main" val="16406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Group S-2 Parking Garages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a:bodyPr>
          <a:lstStyle/>
          <a:p>
            <a:pPr marL="45720" indent="0">
              <a:buNone/>
            </a:pPr>
            <a:r>
              <a:rPr lang="en-US" dirty="0"/>
              <a:t>903.2.10  Group S-2 parking garages. An automatic sprinkler system shall be provided throughout buildings classified as parking garages </a:t>
            </a:r>
            <a:r>
              <a:rPr lang="en-US" u="sng" dirty="0">
                <a:solidFill>
                  <a:srgbClr val="FF0000"/>
                </a:solidFill>
              </a:rPr>
              <a:t>where any</a:t>
            </a:r>
            <a:r>
              <a:rPr lang="en-US" dirty="0">
                <a:solidFill>
                  <a:srgbClr val="FF0000"/>
                </a:solidFill>
              </a:rPr>
              <a:t> </a:t>
            </a:r>
            <a:r>
              <a:rPr lang="en-US" dirty="0"/>
              <a:t>of the following conditions exists:</a:t>
            </a:r>
          </a:p>
          <a:p>
            <a:pPr marL="274320" lvl="1" indent="0">
              <a:buNone/>
            </a:pPr>
            <a:r>
              <a:rPr lang="en-US" dirty="0"/>
              <a:t>1. Where the fire area of the enclosed parking garage, </a:t>
            </a:r>
            <a:r>
              <a:rPr lang="en-US" dirty="0">
                <a:solidFill>
                  <a:srgbClr val="FF0000"/>
                </a:solidFill>
              </a:rPr>
              <a:t>in accordance with Section 406.6 of the International Building Code</a:t>
            </a:r>
            <a:r>
              <a:rPr lang="en-US" dirty="0"/>
              <a:t>, exceeds 12,000 square feet (1115 m2).</a:t>
            </a:r>
          </a:p>
          <a:p>
            <a:pPr marL="274320" lvl="1" indent="0">
              <a:buNone/>
            </a:pPr>
            <a:r>
              <a:rPr lang="en-US" dirty="0"/>
              <a:t>2. Where the enclosed parking garage, </a:t>
            </a:r>
            <a:r>
              <a:rPr lang="en-US" dirty="0">
                <a:solidFill>
                  <a:srgbClr val="FF0000"/>
                </a:solidFill>
              </a:rPr>
              <a:t>in accordance with Section 406.6 of the International Building Code</a:t>
            </a:r>
            <a:r>
              <a:rPr lang="en-US" dirty="0"/>
              <a:t>, is located beneath other groups.</a:t>
            </a:r>
          </a:p>
          <a:p>
            <a:pPr marL="548640" lvl="2" indent="0">
              <a:buNone/>
            </a:pPr>
            <a:r>
              <a:rPr lang="en-US" dirty="0"/>
              <a:t>Exception: Enclosed parking garages located beneath Group R-3 occupancies.</a:t>
            </a:r>
          </a:p>
          <a:p>
            <a:pPr marL="274320" lvl="1" indent="0">
              <a:buNone/>
            </a:pPr>
            <a:r>
              <a:rPr lang="en-US" u="sng" dirty="0">
                <a:solidFill>
                  <a:srgbClr val="FF0000"/>
                </a:solidFill>
              </a:rPr>
              <a:t>3. Where the fire area of the open parking garage, in accordance with Section 406.5 of the International Building Code, exceeds 48,000 square feet (4460 m2).</a:t>
            </a:r>
          </a:p>
          <a:p>
            <a:pPr marL="274320" lvl="1" indent="0">
              <a:buNone/>
            </a:pPr>
            <a:endParaRPr lang="en-US" dirty="0"/>
          </a:p>
        </p:txBody>
      </p:sp>
    </p:spTree>
    <p:extLst>
      <p:ext uri="{BB962C8B-B14F-4D97-AF65-F5344CB8AC3E}">
        <p14:creationId xmlns:p14="http://schemas.microsoft.com/office/powerpoint/2010/main" val="2755053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558564" y="609600"/>
            <a:ext cx="3912583" cy="1356360"/>
          </a:xfrm>
        </p:spPr>
        <p:txBody>
          <a:bodyPr>
            <a:normAutofit/>
          </a:bodyPr>
          <a:lstStyle/>
          <a:p>
            <a:r>
              <a:rPr lang="en-US" sz="3200" b="1"/>
              <a:t>NFPA 13R Sprinkler Systems</a:t>
            </a:r>
          </a:p>
        </p:txBody>
      </p:sp>
      <p:pic>
        <p:nvPicPr>
          <p:cNvPr id="4098" name="Picture 2">
            <a:extLst>
              <a:ext uri="{FF2B5EF4-FFF2-40B4-BE49-F238E27FC236}">
                <a16:creationId xmlns:a16="http://schemas.microsoft.com/office/drawing/2014/main" id="{AAE73BD7-725C-4079-A8D0-A0C3ADC0A5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2064" y="1448083"/>
            <a:ext cx="6045576" cy="39598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7558564" y="2057400"/>
            <a:ext cx="3912583" cy="4038600"/>
          </a:xfrm>
        </p:spPr>
        <p:txBody>
          <a:bodyPr>
            <a:normAutofit/>
          </a:bodyPr>
          <a:lstStyle/>
          <a:p>
            <a:r>
              <a:rPr lang="en-US" sz="1600" dirty="0"/>
              <a:t>The allowable use of NFPA 13R sprinkler systems in Group R occupancies is reduced, especially those built with the podium concept, which increases the fire protection in these buildings.</a:t>
            </a:r>
          </a:p>
          <a:p>
            <a:r>
              <a:rPr lang="en-US" sz="1600" dirty="0"/>
              <a:t>Modification</a:t>
            </a:r>
          </a:p>
          <a:p>
            <a:r>
              <a:rPr lang="en-US" sz="1600" dirty="0"/>
              <a:t>Limits the height of buildings where NFPA 13R sprinkler system can be used.</a:t>
            </a:r>
          </a:p>
          <a:p>
            <a:r>
              <a:rPr lang="en-US" sz="1600" dirty="0"/>
              <a:t>Generally, large podium buildings require NFPA 13 sprinkler system anyway due to the allowable area increases afforded with an NFPA 13 system</a:t>
            </a:r>
          </a:p>
          <a:p>
            <a:pPr marL="274320" lvl="1" indent="0">
              <a:buNone/>
            </a:pPr>
            <a:endParaRPr lang="en-US" sz="1600" dirty="0"/>
          </a:p>
        </p:txBody>
      </p:sp>
    </p:spTree>
    <p:extLst>
      <p:ext uri="{BB962C8B-B14F-4D97-AF65-F5344CB8AC3E}">
        <p14:creationId xmlns:p14="http://schemas.microsoft.com/office/powerpoint/2010/main" val="426175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Changes not likely to have an impact</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lstStyle/>
          <a:p>
            <a:r>
              <a:rPr lang="en-US" dirty="0"/>
              <a:t>Fire Command Center</a:t>
            </a:r>
          </a:p>
          <a:p>
            <a:pPr lvl="1"/>
            <a:r>
              <a:rPr lang="en-US" dirty="0"/>
              <a:t>Not likely to have an occupancy in MHK that requires one</a:t>
            </a:r>
          </a:p>
          <a:p>
            <a:r>
              <a:rPr lang="en-US" dirty="0"/>
              <a:t>Fuel Oil Storage Tanks</a:t>
            </a:r>
          </a:p>
          <a:p>
            <a:pPr lvl="1"/>
            <a:r>
              <a:rPr lang="en-US" dirty="0"/>
              <a:t>Most fixed appliances run on natural gas</a:t>
            </a:r>
          </a:p>
          <a:p>
            <a:r>
              <a:rPr lang="en-US" dirty="0"/>
              <a:t>Maintenance of Fire Resistance Rated Construction</a:t>
            </a:r>
          </a:p>
          <a:p>
            <a:pPr lvl="1"/>
            <a:r>
              <a:rPr lang="en-US" dirty="0"/>
              <a:t>Added provisions for inspecting protection for mass timber buildings</a:t>
            </a:r>
          </a:p>
          <a:p>
            <a:r>
              <a:rPr lang="en-US" dirty="0"/>
              <a:t>Mechanical Access Parking Garages</a:t>
            </a:r>
          </a:p>
          <a:p>
            <a:pPr lvl="1"/>
            <a:r>
              <a:rPr lang="en-US" dirty="0"/>
              <a:t>Sprinkler system must be provided in enclosed mechanical access parking garages</a:t>
            </a:r>
          </a:p>
          <a:p>
            <a:pPr marL="274320" lvl="1" indent="0">
              <a:buNone/>
            </a:pPr>
            <a:endParaRPr lang="en-US" dirty="0"/>
          </a:p>
        </p:txBody>
      </p:sp>
    </p:spTree>
    <p:extLst>
      <p:ext uri="{BB962C8B-B14F-4D97-AF65-F5344CB8AC3E}">
        <p14:creationId xmlns:p14="http://schemas.microsoft.com/office/powerpoint/2010/main" val="919860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NFPA 13R Sprinkler Systems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a:bodyPr>
          <a:lstStyle/>
          <a:p>
            <a:pPr marL="45720" indent="0">
              <a:buNone/>
            </a:pPr>
            <a:r>
              <a:rPr lang="en-US" dirty="0"/>
              <a:t>903.3.1.2 NFPA 13R sprinkler systems. Automatic sprinkler systems in Group R occupancies shall be permitted to be installed throughout in accordance with NFPA 13R </a:t>
            </a:r>
            <a:r>
              <a:rPr lang="en-US" dirty="0">
                <a:solidFill>
                  <a:srgbClr val="FF0000"/>
                </a:solidFill>
              </a:rPr>
              <a:t>where the Group R occupancy meets all of the following conditions:</a:t>
            </a:r>
          </a:p>
          <a:p>
            <a:pPr marL="548640" lvl="2" indent="0">
              <a:buNone/>
            </a:pPr>
            <a:r>
              <a:rPr lang="en-US" dirty="0">
                <a:solidFill>
                  <a:srgbClr val="FF0000"/>
                </a:solidFill>
              </a:rPr>
              <a:t>1.Four stories or less above grade plane.</a:t>
            </a:r>
          </a:p>
          <a:p>
            <a:pPr marL="548640" lvl="2" indent="0">
              <a:buNone/>
            </a:pPr>
            <a:r>
              <a:rPr lang="en-US" dirty="0">
                <a:solidFill>
                  <a:srgbClr val="FF0000"/>
                </a:solidFill>
              </a:rPr>
              <a:t>2.The floor level of the highest story is 30 feet (9114 mm) or less above the lowest level of fire department vehicle access.</a:t>
            </a:r>
          </a:p>
          <a:p>
            <a:pPr marL="548640" lvl="2" indent="0">
              <a:buNone/>
            </a:pPr>
            <a:r>
              <a:rPr lang="en-US" dirty="0">
                <a:solidFill>
                  <a:srgbClr val="FF0000"/>
                </a:solidFill>
              </a:rPr>
              <a:t>3.The floor level of the lowest story is 30 feet (9114 mm) or less below the lowest level of fire department vehicle access.</a:t>
            </a:r>
          </a:p>
          <a:p>
            <a:pPr marL="274320" lvl="1" indent="0">
              <a:buNone/>
            </a:pPr>
            <a:r>
              <a:rPr lang="en-US" dirty="0">
                <a:solidFill>
                  <a:srgbClr val="FF0000"/>
                </a:solidFill>
              </a:rPr>
              <a:t>The number of stories of Group R occupancies constructed in accordance with Sections 510.2 and 510.4 shall be measured from </a:t>
            </a:r>
            <a:r>
              <a:rPr lang="en-US" strike="sngStrike" dirty="0"/>
              <a:t>the horizontal assembly creating separate buildings </a:t>
            </a:r>
            <a:r>
              <a:rPr lang="en-US" dirty="0">
                <a:solidFill>
                  <a:srgbClr val="FF0000"/>
                </a:solidFill>
              </a:rPr>
              <a:t>grade plane.</a:t>
            </a:r>
          </a:p>
        </p:txBody>
      </p:sp>
    </p:spTree>
    <p:extLst>
      <p:ext uri="{BB962C8B-B14F-4D97-AF65-F5344CB8AC3E}">
        <p14:creationId xmlns:p14="http://schemas.microsoft.com/office/powerpoint/2010/main" val="2576460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Sprinklers in Means of Egress Balconies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85000" lnSpcReduction="10000"/>
          </a:bodyPr>
          <a:lstStyle/>
          <a:p>
            <a:r>
              <a:rPr lang="en-US" dirty="0"/>
              <a:t>This revision modifies the requirements in NFPA 13R and specifies that sprinklers are required to protect corridors and egress balconies that are not adequately open to the exterior to provide for heat and smoke to escape.</a:t>
            </a:r>
          </a:p>
          <a:p>
            <a:r>
              <a:rPr lang="en-US" dirty="0"/>
              <a:t>Modification</a:t>
            </a:r>
          </a:p>
          <a:p>
            <a:pPr marL="45720" indent="0">
              <a:buNone/>
            </a:pPr>
            <a:r>
              <a:rPr lang="en-US" dirty="0"/>
              <a:t>903.3.1.2.2  Corridors and balconies in the means of egress. Sprinkler protection shall be provided in </a:t>
            </a:r>
            <a:r>
              <a:rPr lang="en-US" dirty="0">
                <a:solidFill>
                  <a:srgbClr val="FF0000"/>
                </a:solidFill>
              </a:rPr>
              <a:t>corridors and for balconies in the means of egress where any of the following conditions apply:</a:t>
            </a:r>
          </a:p>
          <a:p>
            <a:pPr marL="274320" lvl="1" indent="0">
              <a:buNone/>
            </a:pPr>
            <a:r>
              <a:rPr lang="en-US" dirty="0">
                <a:solidFill>
                  <a:srgbClr val="FF0000"/>
                </a:solidFill>
              </a:rPr>
              <a:t>1. Corridors with combustible floor or walls.</a:t>
            </a:r>
          </a:p>
          <a:p>
            <a:pPr marL="274320" lvl="1" indent="0">
              <a:buNone/>
            </a:pPr>
            <a:r>
              <a:rPr lang="en-US" dirty="0">
                <a:solidFill>
                  <a:srgbClr val="FF0000"/>
                </a:solidFill>
              </a:rPr>
              <a:t>2. Corridors with an interior change of direction exceeding 45 degrees (0.79 rad).</a:t>
            </a:r>
          </a:p>
          <a:p>
            <a:pPr marL="274320" lvl="1" indent="0">
              <a:buNone/>
            </a:pPr>
            <a:r>
              <a:rPr lang="en-US" dirty="0">
                <a:solidFill>
                  <a:srgbClr val="FF0000"/>
                </a:solidFill>
              </a:rPr>
              <a:t>3. Corridors that are less than 50 percent open to the outside atmosphere at the ends.</a:t>
            </a:r>
          </a:p>
          <a:p>
            <a:pPr marL="274320" lvl="1" indent="0">
              <a:buNone/>
            </a:pPr>
            <a:r>
              <a:rPr lang="en-US" dirty="0">
                <a:solidFill>
                  <a:srgbClr val="FF0000"/>
                </a:solidFill>
              </a:rPr>
              <a:t>4. Open-ended corridors and associated exterior stairways and ramps as specified in Section 1027.6, Exception 3.</a:t>
            </a:r>
          </a:p>
          <a:p>
            <a:pPr marL="274320" lvl="1" indent="0">
              <a:buNone/>
            </a:pPr>
            <a:r>
              <a:rPr lang="en-US" dirty="0">
                <a:solidFill>
                  <a:srgbClr val="FF0000"/>
                </a:solidFill>
              </a:rPr>
              <a:t>5. Egress balconies not complying with Sections 1021.2 and 1021.3.</a:t>
            </a:r>
          </a:p>
          <a:p>
            <a:r>
              <a:rPr lang="en-US" dirty="0"/>
              <a:t>More strict requirements must be met for exempting sprinkler coverage for exterior means of egress in residential occupancies.</a:t>
            </a:r>
          </a:p>
          <a:p>
            <a:pPr marL="274320" lvl="1" indent="0">
              <a:buNone/>
            </a:pPr>
            <a:endParaRPr lang="en-US" dirty="0"/>
          </a:p>
        </p:txBody>
      </p:sp>
    </p:spTree>
    <p:extLst>
      <p:ext uri="{BB962C8B-B14F-4D97-AF65-F5344CB8AC3E}">
        <p14:creationId xmlns:p14="http://schemas.microsoft.com/office/powerpoint/2010/main" val="3642960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Low Frequency Alarms in Sleeping Rooms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77500" lnSpcReduction="20000"/>
          </a:bodyPr>
          <a:lstStyle/>
          <a:p>
            <a:r>
              <a:rPr lang="en-US" dirty="0"/>
              <a:t>Audible fire alarm notification with a 520 Hz low frequency signal is designed to enhance the waking effectiveness of high-risk segments of the population and is required in Group R-1 and R-2 occupancies when a fire alarm system is required.</a:t>
            </a:r>
          </a:p>
          <a:p>
            <a:r>
              <a:rPr lang="en-US" dirty="0"/>
              <a:t>Modification</a:t>
            </a:r>
          </a:p>
          <a:p>
            <a:pPr marL="45720" indent="0">
              <a:buNone/>
            </a:pPr>
            <a:r>
              <a:rPr lang="en-US" dirty="0">
                <a:solidFill>
                  <a:srgbClr val="FF0000"/>
                </a:solidFill>
              </a:rPr>
              <a:t>907.5.2.1.3.1 Fire alarm system signal. In sleeping rooms of Group R-1 and R-2 occupancies, the audible alarm activated by a fire alarm system shall be a 520 Hz low-frequency signal complying NFPA 72.</a:t>
            </a:r>
          </a:p>
          <a:p>
            <a:pPr marL="45720" indent="0">
              <a:buNone/>
            </a:pPr>
            <a:r>
              <a:rPr lang="en-US" dirty="0">
                <a:solidFill>
                  <a:srgbClr val="FF0000"/>
                </a:solidFill>
              </a:rPr>
              <a:t>907.5.2.1.3.2 Smoke alarm signal in sleeping rooms. In sleeping rooms of Group R-1 and R-2 occupancies that are required by Sections 907.2.8 or 907.2.9 to have a fire alarm system, the audible alarm signal activated by single or multiple-station smoke alarms in the dwelling unit or sleeping unit shall be a 520 Hz signal complying NFPA 72. Where a sleeping room smoke alarm is unable to produce a 520 Hz signal, the 520 Hz alarm signal shall be provided by a listed notification appliance or a smoke detector with an integral 520 Hz sounder.</a:t>
            </a:r>
          </a:p>
          <a:p>
            <a:r>
              <a:rPr lang="en-US" dirty="0"/>
              <a:t>This revision in the IFC requires the 520 Hz low-frequency signal in the sleeping rooms regardless of whether smoke alarms are installed in the sleeping room or if smoke detectors are installed as part of a fire alarm system.</a:t>
            </a:r>
          </a:p>
          <a:p>
            <a:pPr lvl="1"/>
            <a:r>
              <a:rPr lang="en-US" dirty="0"/>
              <a:t>Only applicable if the building is required to have a fire alarm system.</a:t>
            </a:r>
          </a:p>
        </p:txBody>
      </p:sp>
    </p:spTree>
    <p:extLst>
      <p:ext uri="{BB962C8B-B14F-4D97-AF65-F5344CB8AC3E}">
        <p14:creationId xmlns:p14="http://schemas.microsoft.com/office/powerpoint/2010/main" val="1935492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Puzzle Rooms and Special Amusement Areas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92500" lnSpcReduction="20000"/>
          </a:bodyPr>
          <a:lstStyle/>
          <a:p>
            <a:r>
              <a:rPr lang="en-US" dirty="0"/>
              <a:t>Specific provisions are added to the code to address puzzle rooms.</a:t>
            </a:r>
          </a:p>
          <a:p>
            <a:r>
              <a:rPr lang="en-US" dirty="0"/>
              <a:t>Modification</a:t>
            </a:r>
          </a:p>
          <a:p>
            <a:pPr marL="45720" indent="0">
              <a:buNone/>
            </a:pPr>
            <a:r>
              <a:rPr lang="en-US" dirty="0"/>
              <a:t>PUZZLE ROOM. A puzzle room is a type of special amusement area in which occupants are encouraged to solve a challenge to escape from a room or series of rooms.</a:t>
            </a:r>
          </a:p>
          <a:p>
            <a:pPr marL="45720" indent="0">
              <a:buNone/>
            </a:pPr>
            <a:r>
              <a:rPr lang="en-US" dirty="0"/>
              <a:t>SPECIAL AMUSEMENT </a:t>
            </a:r>
            <a:r>
              <a:rPr lang="en-US" dirty="0">
                <a:solidFill>
                  <a:srgbClr val="FF0000"/>
                </a:solidFill>
              </a:rPr>
              <a:t>AREA</a:t>
            </a:r>
            <a:r>
              <a:rPr lang="en-US" dirty="0"/>
              <a:t>. A special amusement </a:t>
            </a:r>
            <a:r>
              <a:rPr lang="en-US" dirty="0">
                <a:solidFill>
                  <a:srgbClr val="FF0000"/>
                </a:solidFill>
              </a:rPr>
              <a:t>area</a:t>
            </a:r>
            <a:r>
              <a:rPr lang="en-US" dirty="0"/>
              <a:t> is any temporary or permanent building or portion thereof that is occupied for amusement, entertainment or educational purposes and </a:t>
            </a:r>
            <a:r>
              <a:rPr lang="en-US" dirty="0">
                <a:solidFill>
                  <a:srgbClr val="FF0000"/>
                </a:solidFill>
              </a:rPr>
              <a:t>is arranged in a manner that:</a:t>
            </a:r>
          </a:p>
          <a:p>
            <a:pPr marL="274320" lvl="1" indent="0">
              <a:buNone/>
            </a:pPr>
            <a:r>
              <a:rPr lang="en-US" dirty="0">
                <a:solidFill>
                  <a:srgbClr val="FF0000"/>
                </a:solidFill>
              </a:rPr>
              <a:t>1.Makes the means of egress path not readily apparent due to visual or audio distractions.</a:t>
            </a:r>
          </a:p>
          <a:p>
            <a:pPr marL="274320" lvl="1" indent="0">
              <a:buNone/>
            </a:pPr>
            <a:r>
              <a:rPr lang="en-US" dirty="0">
                <a:solidFill>
                  <a:srgbClr val="FF0000"/>
                </a:solidFill>
              </a:rPr>
              <a:t>2.Intentionally confounds identification of the means of egress path.</a:t>
            </a:r>
          </a:p>
          <a:p>
            <a:pPr marL="274320" lvl="1" indent="0">
              <a:buNone/>
            </a:pPr>
            <a:r>
              <a:rPr lang="en-US" dirty="0">
                <a:solidFill>
                  <a:srgbClr val="FF0000"/>
                </a:solidFill>
              </a:rPr>
              <a:t>3.Otherwise makes the means of egress path not readily available because of the nature of the attraction or mode of conveyance through the building or structure.</a:t>
            </a:r>
          </a:p>
          <a:p>
            <a:r>
              <a:rPr lang="en-US" dirty="0"/>
              <a:t>Added definition for “Puzzle Room” and clarified the definition of “Special Amusement Area”. </a:t>
            </a:r>
          </a:p>
        </p:txBody>
      </p:sp>
    </p:spTree>
    <p:extLst>
      <p:ext uri="{BB962C8B-B14F-4D97-AF65-F5344CB8AC3E}">
        <p14:creationId xmlns:p14="http://schemas.microsoft.com/office/powerpoint/2010/main" val="848442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Chapter 10 – Means of Egress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85000" lnSpcReduction="20000"/>
          </a:bodyPr>
          <a:lstStyle/>
          <a:p>
            <a:r>
              <a:rPr lang="en-US" sz="2600" dirty="0"/>
              <a:t>Exit access stairways in atriums</a:t>
            </a:r>
          </a:p>
          <a:p>
            <a:r>
              <a:rPr lang="en-US" sz="2600" dirty="0"/>
              <a:t>Egress from occupied roofs</a:t>
            </a:r>
          </a:p>
          <a:p>
            <a:r>
              <a:rPr lang="en-US" sz="2600" dirty="0"/>
              <a:t>Single exit – exit access vs. common path</a:t>
            </a:r>
          </a:p>
          <a:p>
            <a:r>
              <a:rPr lang="en-US" sz="2600" dirty="0"/>
              <a:t>Elevator serving occupied roof</a:t>
            </a:r>
          </a:p>
          <a:p>
            <a:r>
              <a:rPr lang="en-US" sz="2600" dirty="0"/>
              <a:t>Size of doors</a:t>
            </a:r>
          </a:p>
          <a:p>
            <a:r>
              <a:rPr lang="en-US" sz="2600" dirty="0"/>
              <a:t>Locks and Latches</a:t>
            </a:r>
          </a:p>
          <a:p>
            <a:r>
              <a:rPr lang="en-US" sz="2600" dirty="0"/>
              <a:t>Locking arrangements in educational occupancies</a:t>
            </a:r>
          </a:p>
          <a:p>
            <a:r>
              <a:rPr lang="en-US" sz="2600" dirty="0"/>
              <a:t>Panic Hardware </a:t>
            </a:r>
          </a:p>
          <a:p>
            <a:r>
              <a:rPr lang="en-US" sz="2600" dirty="0"/>
              <a:t>Dead end corridors in Group I-2</a:t>
            </a:r>
          </a:p>
          <a:p>
            <a:r>
              <a:rPr lang="en-US" sz="2600" dirty="0"/>
              <a:t>Handrails at Social Stairs</a:t>
            </a:r>
          </a:p>
          <a:p>
            <a:endParaRPr lang="en-US" dirty="0"/>
          </a:p>
          <a:p>
            <a:pPr marL="274320" lvl="1" indent="0">
              <a:buNone/>
            </a:pPr>
            <a:endParaRPr lang="en-US" dirty="0"/>
          </a:p>
        </p:txBody>
      </p:sp>
    </p:spTree>
    <p:extLst>
      <p:ext uri="{BB962C8B-B14F-4D97-AF65-F5344CB8AC3E}">
        <p14:creationId xmlns:p14="http://schemas.microsoft.com/office/powerpoint/2010/main" val="1082437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Carbon Monoxide Detection in Existing Buildings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lnSpcReduction="10000"/>
          </a:bodyPr>
          <a:lstStyle/>
          <a:p>
            <a:r>
              <a:rPr lang="en-US" dirty="0"/>
              <a:t>Carbon monoxide detection is required in existing Group I-1, I-3, I-4 and R occupancies and in existing classrooms in Group E.</a:t>
            </a:r>
          </a:p>
          <a:p>
            <a:r>
              <a:rPr lang="en-US" dirty="0"/>
              <a:t>Modification</a:t>
            </a:r>
          </a:p>
          <a:p>
            <a:pPr marL="45720" indent="0">
              <a:buNone/>
            </a:pPr>
            <a:r>
              <a:rPr lang="en-US" dirty="0"/>
              <a:t>1103.9 Carbon monoxide </a:t>
            </a:r>
            <a:r>
              <a:rPr lang="en-US" dirty="0">
                <a:solidFill>
                  <a:srgbClr val="FF0000"/>
                </a:solidFill>
              </a:rPr>
              <a:t>detection</a:t>
            </a:r>
            <a:r>
              <a:rPr lang="en-US" dirty="0"/>
              <a:t>. Carbon monoxide </a:t>
            </a:r>
            <a:r>
              <a:rPr lang="en-US" dirty="0">
                <a:solidFill>
                  <a:srgbClr val="FF0000"/>
                </a:solidFill>
              </a:rPr>
              <a:t>detection</a:t>
            </a:r>
            <a:r>
              <a:rPr lang="en-US" dirty="0"/>
              <a:t> shall be installed in </a:t>
            </a:r>
            <a:r>
              <a:rPr lang="en-US" dirty="0">
                <a:solidFill>
                  <a:srgbClr val="FF0000"/>
                </a:solidFill>
              </a:rPr>
              <a:t>Group I-1, I-2, I-4 and R occupancies and in classrooms in Group E occupancies </a:t>
            </a:r>
            <a:r>
              <a:rPr lang="en-US" dirty="0"/>
              <a:t>where those units include any of the conditions identified in Sections 915.1.2 through 915.1.6. The carbon monoxide alarms shall be installed in the locations specified in Section 915.2 and the installation shall be in accordance with Section 915.4.</a:t>
            </a:r>
          </a:p>
          <a:p>
            <a:r>
              <a:rPr lang="en-US" dirty="0"/>
              <a:t>Existing classrooms in buildings containing fuel fired appliances required to have CO detection.</a:t>
            </a:r>
          </a:p>
          <a:p>
            <a:r>
              <a:rPr lang="en-US" dirty="0"/>
              <a:t>Recognizes either CO alarms or CO detection systems</a:t>
            </a:r>
          </a:p>
          <a:p>
            <a:pPr marL="274320" lvl="1" indent="0">
              <a:buNone/>
            </a:pPr>
            <a:endParaRPr lang="en-US" dirty="0"/>
          </a:p>
        </p:txBody>
      </p:sp>
    </p:spTree>
    <p:extLst>
      <p:ext uri="{BB962C8B-B14F-4D97-AF65-F5344CB8AC3E}">
        <p14:creationId xmlns:p14="http://schemas.microsoft.com/office/powerpoint/2010/main" val="363589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1143001" y="1070335"/>
            <a:ext cx="5199926" cy="1443269"/>
          </a:xfrm>
        </p:spPr>
        <p:txBody>
          <a:bodyPr>
            <a:normAutofit/>
          </a:bodyPr>
          <a:lstStyle/>
          <a:p>
            <a:r>
              <a:rPr lang="en-US" sz="4000" b="1"/>
              <a:t>Electrical Energy Storage Systems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3002" y="2546430"/>
            <a:ext cx="5084178" cy="3549570"/>
          </a:xfrm>
        </p:spPr>
        <p:txBody>
          <a:bodyPr>
            <a:normAutofit/>
          </a:bodyPr>
          <a:lstStyle/>
          <a:p>
            <a:r>
              <a:rPr lang="en-US" sz="1800" dirty="0"/>
              <a:t>The requirements for energy storage systems have been reformatted and revised to better address this growing and changing technology.</a:t>
            </a:r>
          </a:p>
          <a:p>
            <a:r>
              <a:rPr lang="en-US" sz="1800" dirty="0"/>
              <a:t>Modification</a:t>
            </a:r>
          </a:p>
          <a:p>
            <a:r>
              <a:rPr lang="en-US" sz="1800" dirty="0"/>
              <a:t>Revisions to address new technology and safety requirements for Energy Storage Systems</a:t>
            </a:r>
          </a:p>
          <a:p>
            <a:pPr lvl="1"/>
            <a:r>
              <a:rPr lang="en-US" sz="1600" dirty="0"/>
              <a:t>Retains the basic principles of the 2018 IFC</a:t>
            </a:r>
          </a:p>
          <a:p>
            <a:pPr lvl="1"/>
            <a:r>
              <a:rPr lang="en-US" sz="1600" dirty="0"/>
              <a:t>Provides specific guidance for different types of ESS</a:t>
            </a:r>
          </a:p>
          <a:p>
            <a:pPr marL="274320" lvl="1" indent="0">
              <a:buNone/>
            </a:pPr>
            <a:endParaRPr lang="en-US" sz="1800" dirty="0"/>
          </a:p>
        </p:txBody>
      </p:sp>
      <p:pic>
        <p:nvPicPr>
          <p:cNvPr id="5122" name="Picture 2">
            <a:extLst>
              <a:ext uri="{FF2B5EF4-FFF2-40B4-BE49-F238E27FC236}">
                <a16:creationId xmlns:a16="http://schemas.microsoft.com/office/drawing/2014/main" id="{FB6D6DF0-012F-435C-BD2B-8F03B9C9A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66" r="17162" b="-1"/>
          <a:stretch/>
        </p:blipFill>
        <p:spPr bwMode="auto">
          <a:xfrm>
            <a:off x="6636743" y="1238487"/>
            <a:ext cx="4741120" cy="449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398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Special Occupancies and Operations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lstStyle/>
          <a:p>
            <a:r>
              <a:rPr lang="en-US" dirty="0"/>
              <a:t>Combustible dust producing operations</a:t>
            </a:r>
          </a:p>
          <a:p>
            <a:pPr lvl="1"/>
            <a:r>
              <a:rPr lang="en-US" dirty="0"/>
              <a:t>Revisions and additional guidelines to mitigate dust accumulation, control ignition sources, and provide guidance for fire inspectors</a:t>
            </a:r>
          </a:p>
          <a:p>
            <a:r>
              <a:rPr lang="en-US" dirty="0"/>
              <a:t>CNG vehicle fueling</a:t>
            </a:r>
          </a:p>
          <a:p>
            <a:pPr lvl="1"/>
            <a:r>
              <a:rPr lang="en-US" dirty="0"/>
              <a:t>New provision to differentiate between residential and non residential fueling</a:t>
            </a:r>
          </a:p>
          <a:p>
            <a:r>
              <a:rPr lang="en-US" dirty="0"/>
              <a:t>Repair of Lighter than air fueled vehicles</a:t>
            </a:r>
          </a:p>
          <a:p>
            <a:pPr lvl="1"/>
            <a:r>
              <a:rPr lang="en-US" dirty="0"/>
              <a:t>Clarification and expansion to ensure safe operations in repair garages</a:t>
            </a:r>
          </a:p>
          <a:p>
            <a:r>
              <a:rPr lang="en-US" dirty="0"/>
              <a:t>Size of spray booths</a:t>
            </a:r>
          </a:p>
          <a:p>
            <a:pPr lvl="1"/>
            <a:r>
              <a:rPr lang="en-US" dirty="0"/>
              <a:t>No longer restricted to a maximum size of 1500 square feet</a:t>
            </a:r>
          </a:p>
          <a:p>
            <a:endParaRPr lang="en-US" dirty="0"/>
          </a:p>
          <a:p>
            <a:pPr lvl="1"/>
            <a:endParaRPr lang="en-US" dirty="0"/>
          </a:p>
        </p:txBody>
      </p:sp>
    </p:spTree>
    <p:extLst>
      <p:ext uri="{BB962C8B-B14F-4D97-AF65-F5344CB8AC3E}">
        <p14:creationId xmlns:p14="http://schemas.microsoft.com/office/powerpoint/2010/main" val="3621417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Special Occupancies and Operations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lnSpcReduction="10000"/>
          </a:bodyPr>
          <a:lstStyle/>
          <a:p>
            <a:r>
              <a:rPr lang="en-US" dirty="0"/>
              <a:t>Water-Reactive solids in semiconductor fabrication areas</a:t>
            </a:r>
          </a:p>
          <a:p>
            <a:pPr lvl="1"/>
            <a:r>
              <a:rPr lang="en-US" dirty="0"/>
              <a:t>Quantity limits of water reactive class 3 materials increased</a:t>
            </a:r>
          </a:p>
          <a:p>
            <a:r>
              <a:rPr lang="en-US" dirty="0"/>
              <a:t>Size of piles and stacks of organic materials</a:t>
            </a:r>
          </a:p>
          <a:p>
            <a:pPr lvl="1"/>
            <a:r>
              <a:rPr lang="en-US" dirty="0"/>
              <a:t>Additional provisions for stacked products and allowances for fire code official to approve increases.</a:t>
            </a:r>
          </a:p>
          <a:p>
            <a:r>
              <a:rPr lang="en-US" dirty="0"/>
              <a:t>High piled storage of lithium ion batteries</a:t>
            </a:r>
          </a:p>
          <a:p>
            <a:pPr lvl="1"/>
            <a:r>
              <a:rPr lang="en-US" dirty="0"/>
              <a:t>Now considered a high hazard commodity</a:t>
            </a:r>
          </a:p>
          <a:p>
            <a:pPr lvl="1"/>
            <a:r>
              <a:rPr lang="en-US" dirty="0"/>
              <a:t>Will be classified as high piled storage if storage height is &gt; 6’</a:t>
            </a:r>
          </a:p>
          <a:p>
            <a:r>
              <a:rPr lang="en-US" dirty="0"/>
              <a:t>Shutdown of automated rack storage</a:t>
            </a:r>
          </a:p>
          <a:p>
            <a:pPr lvl="1"/>
            <a:r>
              <a:rPr lang="en-US" dirty="0"/>
              <a:t>Automatic shutdown now required upon sprinkler system water flow or fire detection system activation</a:t>
            </a:r>
          </a:p>
          <a:p>
            <a:pPr lvl="1"/>
            <a:r>
              <a:rPr lang="en-US" dirty="0"/>
              <a:t>Previously, only manual shutdown was required</a:t>
            </a:r>
          </a:p>
          <a:p>
            <a:endParaRPr lang="en-US" dirty="0"/>
          </a:p>
          <a:p>
            <a:pPr lvl="1"/>
            <a:endParaRPr lang="en-US" dirty="0"/>
          </a:p>
        </p:txBody>
      </p:sp>
    </p:spTree>
    <p:extLst>
      <p:ext uri="{BB962C8B-B14F-4D97-AF65-F5344CB8AC3E}">
        <p14:creationId xmlns:p14="http://schemas.microsoft.com/office/powerpoint/2010/main" val="249643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1143000" y="609600"/>
            <a:ext cx="9875520" cy="1356360"/>
          </a:xfrm>
        </p:spPr>
        <p:txBody>
          <a:bodyPr>
            <a:normAutofit/>
          </a:bodyPr>
          <a:lstStyle/>
          <a:p>
            <a:r>
              <a:rPr lang="en-US" b="1"/>
              <a:t>Special Occupancies and Operations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3000" y="2057400"/>
            <a:ext cx="6693061" cy="4038600"/>
          </a:xfrm>
        </p:spPr>
        <p:txBody>
          <a:bodyPr>
            <a:normAutofit/>
          </a:bodyPr>
          <a:lstStyle/>
          <a:p>
            <a:r>
              <a:rPr lang="en-US" dirty="0"/>
              <a:t>Aisle Maintenance in high piled storage</a:t>
            </a:r>
          </a:p>
          <a:p>
            <a:pPr lvl="1"/>
            <a:r>
              <a:rPr lang="en-US" dirty="0"/>
              <a:t>New exception to allow 48” displays in aisles </a:t>
            </a:r>
          </a:p>
          <a:p>
            <a:pPr lvl="2"/>
            <a:r>
              <a:rPr lang="en-US" dirty="0"/>
              <a:t>clear width of aisle is maintained</a:t>
            </a:r>
          </a:p>
          <a:p>
            <a:pPr lvl="2"/>
            <a:r>
              <a:rPr lang="en-US" dirty="0"/>
              <a:t>Area protected by K-25.2 extended coverage sprinklers</a:t>
            </a:r>
          </a:p>
          <a:p>
            <a:pPr lvl="1"/>
            <a:r>
              <a:rPr lang="en-US" dirty="0"/>
              <a:t>Recognizes what is already occurring in box stores</a:t>
            </a:r>
          </a:p>
          <a:p>
            <a:pPr lvl="1"/>
            <a:endParaRPr lang="en-US" dirty="0"/>
          </a:p>
          <a:p>
            <a:endParaRPr lang="en-US" dirty="0"/>
          </a:p>
          <a:p>
            <a:pPr lvl="1"/>
            <a:endParaRPr lang="en-US" dirty="0"/>
          </a:p>
        </p:txBody>
      </p:sp>
      <p:pic>
        <p:nvPicPr>
          <p:cNvPr id="4" name="Picture 3">
            <a:extLst>
              <a:ext uri="{FF2B5EF4-FFF2-40B4-BE49-F238E27FC236}">
                <a16:creationId xmlns:a16="http://schemas.microsoft.com/office/drawing/2014/main" id="{BF6627A4-6AFB-4C39-8C47-6312A86B71BE}"/>
              </a:ext>
            </a:extLst>
          </p:cNvPr>
          <p:cNvPicPr>
            <a:picLocks noChangeAspect="1"/>
          </p:cNvPicPr>
          <p:nvPr/>
        </p:nvPicPr>
        <p:blipFill rotWithShape="1">
          <a:blip r:embed="rId3"/>
          <a:srcRect l="7749" r="30533" b="-1"/>
          <a:stretch/>
        </p:blipFill>
        <p:spPr>
          <a:xfrm>
            <a:off x="8080881" y="2093789"/>
            <a:ext cx="2896569" cy="3519934"/>
          </a:xfrm>
          <a:prstGeom prst="rect">
            <a:avLst/>
          </a:prstGeom>
        </p:spPr>
      </p:pic>
    </p:spTree>
    <p:extLst>
      <p:ext uri="{BB962C8B-B14F-4D97-AF65-F5344CB8AC3E}">
        <p14:creationId xmlns:p14="http://schemas.microsoft.com/office/powerpoint/2010/main" val="338792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Changes not likely to have an impact</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lstStyle/>
          <a:p>
            <a:r>
              <a:rPr lang="en-US" dirty="0"/>
              <a:t>Standpipes in parking garages</a:t>
            </a:r>
          </a:p>
          <a:p>
            <a:pPr lvl="1"/>
            <a:r>
              <a:rPr lang="en-US" dirty="0"/>
              <a:t>Removed the exceptions that allow manual and dry standpipes in parking garages</a:t>
            </a:r>
          </a:p>
          <a:p>
            <a:pPr lvl="1"/>
            <a:r>
              <a:rPr lang="en-US" dirty="0"/>
              <a:t>Dry standpipes are still allowed</a:t>
            </a:r>
          </a:p>
          <a:p>
            <a:pPr lvl="1"/>
            <a:r>
              <a:rPr lang="en-US" dirty="0"/>
              <a:t>NFPA 14 and IFC committee interpretation does not require automatic standpipes unless the building is a high rise</a:t>
            </a:r>
          </a:p>
          <a:p>
            <a:r>
              <a:rPr lang="en-US" dirty="0"/>
              <a:t>Portable fire extinguishers</a:t>
            </a:r>
          </a:p>
          <a:p>
            <a:pPr lvl="1"/>
            <a:r>
              <a:rPr lang="en-US" dirty="0"/>
              <a:t>Fire extinguishers not required in unoccupied Group U communications structures.</a:t>
            </a:r>
          </a:p>
          <a:p>
            <a:pPr lvl="1"/>
            <a:r>
              <a:rPr lang="en-US" dirty="0"/>
              <a:t>Fixed fire extinguishers not required in portions of S-1 occupancies where forklift operators are primary occupants.</a:t>
            </a:r>
          </a:p>
          <a:p>
            <a:r>
              <a:rPr lang="en-US" dirty="0"/>
              <a:t>Manual fire alarm in self storage facilities</a:t>
            </a:r>
          </a:p>
          <a:p>
            <a:pPr lvl="1"/>
            <a:r>
              <a:rPr lang="en-US" dirty="0"/>
              <a:t>Required in facilities 3 stories or greater in height</a:t>
            </a:r>
          </a:p>
        </p:txBody>
      </p:sp>
    </p:spTree>
    <p:extLst>
      <p:ext uri="{BB962C8B-B14F-4D97-AF65-F5344CB8AC3E}">
        <p14:creationId xmlns:p14="http://schemas.microsoft.com/office/powerpoint/2010/main" val="2394100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Fire Safety During Construction and Demolition</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a:bodyPr>
          <a:lstStyle/>
          <a:p>
            <a:r>
              <a:rPr lang="en-US" dirty="0"/>
              <a:t>Several provisions added to Chapter 33 to increase fire safety on construction sites</a:t>
            </a:r>
          </a:p>
          <a:p>
            <a:r>
              <a:rPr lang="en-US" dirty="0"/>
              <a:t>Additions</a:t>
            </a:r>
          </a:p>
          <a:p>
            <a:r>
              <a:rPr lang="en-US" dirty="0"/>
              <a:t>The number of fires during building construction have increased in recent years. These fires are normally quite destructive. Combustible framing is not yet protected by sheetrock and fire spreads quickly. </a:t>
            </a:r>
          </a:p>
        </p:txBody>
      </p:sp>
    </p:spTree>
    <p:extLst>
      <p:ext uri="{BB962C8B-B14F-4D97-AF65-F5344CB8AC3E}">
        <p14:creationId xmlns:p14="http://schemas.microsoft.com/office/powerpoint/2010/main" val="353104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Daily Fire Safety Inspection</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92500" lnSpcReduction="10000"/>
          </a:bodyPr>
          <a:lstStyle/>
          <a:p>
            <a:pPr marL="45720" indent="0">
              <a:buNone/>
            </a:pPr>
            <a:r>
              <a:rPr lang="en-US" sz="1400" dirty="0">
                <a:solidFill>
                  <a:srgbClr val="FF0000"/>
                </a:solidFill>
              </a:rPr>
              <a:t>3303.3 Daily fire safety inspection. The site safety director shall be responsible for completion of a daily fire safety inspection at the project site. Each day, all building and outdoor areas shall be inspected to ensure compliance with the inspection list in this section. The results of each inspection shall be documented and maintained on-site until a certificate of occupancy has been issued. Documentation shall be immediately available on-site for presentation to the fire code official upon request.</a:t>
            </a:r>
          </a:p>
          <a:p>
            <a:pPr marL="274320" lvl="1" indent="0">
              <a:buNone/>
            </a:pPr>
            <a:r>
              <a:rPr lang="en-US" sz="1200" dirty="0">
                <a:solidFill>
                  <a:srgbClr val="FF0000"/>
                </a:solidFill>
              </a:rPr>
              <a:t>1.Any contractors entering the site to perform hot work each day have been instructed in hot work safety requirements in Chapter 35 and hot work is only performed in areas approved by the site safety director.</a:t>
            </a:r>
          </a:p>
          <a:p>
            <a:pPr marL="274320" lvl="1" indent="0">
              <a:buNone/>
            </a:pPr>
            <a:r>
              <a:rPr lang="en-US" sz="1200" dirty="0">
                <a:solidFill>
                  <a:srgbClr val="FF0000"/>
                </a:solidFill>
              </a:rPr>
              <a:t>2.Temporary heating equipment is maintained away from combustible materials in accordance with the equipment manufacturer’s instructions.</a:t>
            </a:r>
          </a:p>
          <a:p>
            <a:pPr marL="274320" lvl="1" indent="0">
              <a:buNone/>
            </a:pPr>
            <a:r>
              <a:rPr lang="en-US" sz="1200" dirty="0">
                <a:solidFill>
                  <a:srgbClr val="FF0000"/>
                </a:solidFill>
              </a:rPr>
              <a:t>3.Combustible debris, rubbish and waste material is removed from the building in areas where work is not being performed.</a:t>
            </a:r>
          </a:p>
          <a:p>
            <a:pPr marL="274320" lvl="1" indent="0">
              <a:buNone/>
            </a:pPr>
            <a:r>
              <a:rPr lang="en-US" sz="1200" dirty="0">
                <a:solidFill>
                  <a:srgbClr val="FF0000"/>
                </a:solidFill>
              </a:rPr>
              <a:t>4.Temporary wiring does not have exposed conductors.</a:t>
            </a:r>
          </a:p>
          <a:p>
            <a:pPr marL="274320" lvl="1" indent="0">
              <a:buNone/>
            </a:pPr>
            <a:r>
              <a:rPr lang="en-US" sz="1200" dirty="0">
                <a:solidFill>
                  <a:srgbClr val="FF0000"/>
                </a:solidFill>
              </a:rPr>
              <a:t>5.Flammable liquids and other hazardous materials are stored in locations that have been approved by the site safety director when not involved in work that is being performed.</a:t>
            </a:r>
          </a:p>
          <a:p>
            <a:pPr marL="274320" lvl="1" indent="0">
              <a:buNone/>
            </a:pPr>
            <a:r>
              <a:rPr lang="en-US" sz="1200" dirty="0">
                <a:solidFill>
                  <a:srgbClr val="FF0000"/>
                </a:solidFill>
              </a:rPr>
              <a:t>6.Fire apparatus access roads required by Section 3311 are maintained clear of obstructions that reduce the width of the usable roadway to less than 20 feet.</a:t>
            </a:r>
          </a:p>
          <a:p>
            <a:pPr marL="274320" lvl="1" indent="0">
              <a:buNone/>
            </a:pPr>
            <a:r>
              <a:rPr lang="en-US" sz="1200" dirty="0">
                <a:solidFill>
                  <a:srgbClr val="FF0000"/>
                </a:solidFill>
              </a:rPr>
              <a:t>7.Fire hydrants are clearly visible from access roads and are not obstructed.</a:t>
            </a:r>
          </a:p>
          <a:p>
            <a:pPr marL="274320" lvl="1" indent="0">
              <a:buNone/>
            </a:pPr>
            <a:r>
              <a:rPr lang="en-US" sz="1200" dirty="0">
                <a:solidFill>
                  <a:srgbClr val="FF0000"/>
                </a:solidFill>
              </a:rPr>
              <a:t>8.The location of fire department connections to standpipe and </a:t>
            </a:r>
            <a:r>
              <a:rPr lang="en-US" sz="1200" dirty="0" err="1">
                <a:solidFill>
                  <a:srgbClr val="FF0000"/>
                </a:solidFill>
              </a:rPr>
              <a:t>inservice</a:t>
            </a:r>
            <a:r>
              <a:rPr lang="en-US" sz="1200" dirty="0">
                <a:solidFill>
                  <a:srgbClr val="FF0000"/>
                </a:solidFill>
              </a:rPr>
              <a:t> sprinkler systems are clearly identifiable from the access road and such connections are not obstructed.</a:t>
            </a:r>
          </a:p>
          <a:p>
            <a:pPr marL="274320" lvl="1" indent="0">
              <a:buNone/>
            </a:pPr>
            <a:r>
              <a:rPr lang="en-US" sz="1200" dirty="0">
                <a:solidFill>
                  <a:srgbClr val="FF0000"/>
                </a:solidFill>
              </a:rPr>
              <a:t>9.Standpipe systems are in service and continuous to the highest work floor, as specified in Section 3313.1.</a:t>
            </a:r>
          </a:p>
          <a:p>
            <a:pPr marL="274320" lvl="1" indent="0">
              <a:buNone/>
            </a:pPr>
            <a:r>
              <a:rPr lang="en-US" sz="1200" dirty="0">
                <a:solidFill>
                  <a:srgbClr val="FF0000"/>
                </a:solidFill>
              </a:rPr>
              <a:t>10.Portable fire extinguishers are available in locations required by Section 3316 and 3318.3.</a:t>
            </a:r>
          </a:p>
          <a:p>
            <a:r>
              <a:rPr lang="en-US" sz="1400" dirty="0"/>
              <a:t>This code provision is intended to serve as an accountability measure to ensure that there is motivation to adhere to basic fire safety requirements. By requiring daily inspections and documentation, any fire or building official can request to see documentation of daily inspections when at the site for any reason, and a clear enforcement path is specified when noncompliance is encountered.</a:t>
            </a:r>
          </a:p>
        </p:txBody>
      </p:sp>
    </p:spTree>
    <p:extLst>
      <p:ext uri="{BB962C8B-B14F-4D97-AF65-F5344CB8AC3E}">
        <p14:creationId xmlns:p14="http://schemas.microsoft.com/office/powerpoint/2010/main" val="2546840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Fire Watch</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lstStyle/>
          <a:p>
            <a:pPr marL="45720" indent="0">
              <a:buNone/>
            </a:pPr>
            <a:r>
              <a:rPr lang="en-US" dirty="0"/>
              <a:t>3305.5 Fire watch. Where required by the fire code official or the site safety plan established in accordance with Section 3303.1, a fire watch shall be provided for building demolition and for building construction.</a:t>
            </a:r>
          </a:p>
          <a:p>
            <a:pPr marL="274320" lvl="1" indent="0">
              <a:buNone/>
            </a:pPr>
            <a:r>
              <a:rPr lang="en-US" dirty="0"/>
              <a:t>3305.5.1 Fire watch during construction. </a:t>
            </a:r>
            <a:r>
              <a:rPr lang="en-US" strike="sngStrike" dirty="0"/>
              <a:t>Where required by the fire code official, </a:t>
            </a:r>
            <a:r>
              <a:rPr lang="en-US" dirty="0"/>
              <a:t>A fire watch shall be provided during nonworking hours for new </a:t>
            </a:r>
            <a:r>
              <a:rPr lang="en-US" dirty="0">
                <a:highlight>
                  <a:srgbClr val="00FF00"/>
                </a:highlight>
              </a:rPr>
              <a:t>combustible</a:t>
            </a:r>
            <a:r>
              <a:rPr lang="en-US" dirty="0"/>
              <a:t> construction that exceeds 40 feet (12 192 mm) in height above the lowest adjacent grade </a:t>
            </a:r>
            <a:r>
              <a:rPr lang="en-US" dirty="0">
                <a:solidFill>
                  <a:srgbClr val="FF0000"/>
                </a:solidFill>
              </a:rPr>
              <a:t>at any point along the building perimeter, any new multistory construction with an aggregate area exceeding 50,000 square feet per story or as required by the fire code official.</a:t>
            </a:r>
          </a:p>
          <a:p>
            <a:r>
              <a:rPr lang="en-US" dirty="0"/>
              <a:t>Modified the language in these two sections to now require fire watch anytime construction exceeds 40’ at any point or 50,000 square feet per story. Also added sections on duties, training, means of notification, and recordkeeping for fire watch personnel.</a:t>
            </a:r>
          </a:p>
        </p:txBody>
      </p:sp>
    </p:spTree>
    <p:extLst>
      <p:ext uri="{BB962C8B-B14F-4D97-AF65-F5344CB8AC3E}">
        <p14:creationId xmlns:p14="http://schemas.microsoft.com/office/powerpoint/2010/main" val="3871888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Fire Watch</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9" y="1797235"/>
            <a:ext cx="4578792" cy="4129740"/>
          </a:xfrm>
        </p:spPr>
        <p:txBody>
          <a:bodyPr/>
          <a:lstStyle/>
          <a:p>
            <a:r>
              <a:rPr lang="en-US" dirty="0"/>
              <a:t>Examples of buildings that would require fire watch during non working hours</a:t>
            </a:r>
          </a:p>
          <a:p>
            <a:pPr lvl="1"/>
            <a:r>
              <a:rPr lang="en-US" dirty="0"/>
              <a:t>Aggieville Marriott</a:t>
            </a:r>
          </a:p>
          <a:p>
            <a:pPr lvl="1"/>
            <a:r>
              <a:rPr lang="en-US" dirty="0"/>
              <a:t>4+ story apartment buildings</a:t>
            </a:r>
          </a:p>
          <a:p>
            <a:pPr lvl="2"/>
            <a:r>
              <a:rPr lang="en-US" dirty="0"/>
              <a:t>11b &amp; 12b Lofts</a:t>
            </a:r>
          </a:p>
          <a:p>
            <a:pPr lvl="2"/>
            <a:r>
              <a:rPr lang="en-US" dirty="0"/>
              <a:t>Strasser Village</a:t>
            </a:r>
          </a:p>
          <a:p>
            <a:pPr lvl="2"/>
            <a:r>
              <a:rPr lang="en-US" dirty="0"/>
              <a:t>Solheim Condos</a:t>
            </a:r>
          </a:p>
          <a:p>
            <a:r>
              <a:rPr lang="en-US" dirty="0"/>
              <a:t>For perspective, half a city ward block is approximately 60,000 sq. ft.</a:t>
            </a:r>
          </a:p>
        </p:txBody>
      </p:sp>
      <p:pic>
        <p:nvPicPr>
          <p:cNvPr id="5" name="Picture 4">
            <a:extLst>
              <a:ext uri="{FF2B5EF4-FFF2-40B4-BE49-F238E27FC236}">
                <a16:creationId xmlns:a16="http://schemas.microsoft.com/office/drawing/2014/main" id="{6C1C6F4B-27B3-470B-8761-8FBF6597CA99}"/>
              </a:ext>
            </a:extLst>
          </p:cNvPr>
          <p:cNvPicPr>
            <a:picLocks noChangeAspect="1"/>
          </p:cNvPicPr>
          <p:nvPr/>
        </p:nvPicPr>
        <p:blipFill>
          <a:blip r:embed="rId3"/>
          <a:stretch>
            <a:fillRect/>
          </a:stretch>
        </p:blipFill>
        <p:spPr>
          <a:xfrm>
            <a:off x="6663351" y="3568708"/>
            <a:ext cx="5095788" cy="2849735"/>
          </a:xfrm>
          <a:prstGeom prst="rect">
            <a:avLst/>
          </a:prstGeom>
        </p:spPr>
      </p:pic>
      <p:pic>
        <p:nvPicPr>
          <p:cNvPr id="1026" name="Picture 2" descr="Courtyard by Marriott">
            <a:extLst>
              <a:ext uri="{FF2B5EF4-FFF2-40B4-BE49-F238E27FC236}">
                <a16:creationId xmlns:a16="http://schemas.microsoft.com/office/drawing/2014/main" id="{3025386F-665A-45A2-8839-B4E4F32617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5096" y="934860"/>
            <a:ext cx="3494043" cy="235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69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Separation of Construction Areas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77500" lnSpcReduction="20000"/>
          </a:bodyPr>
          <a:lstStyle/>
          <a:p>
            <a:r>
              <a:rPr lang="en-US" dirty="0"/>
              <a:t>In Type I and II buildings, barriers installed to separate construction areas from the remainder of a building must be noncombustible, flame retardant or have a limited heat release rate.</a:t>
            </a:r>
          </a:p>
          <a:p>
            <a:r>
              <a:rPr lang="en-US" dirty="0"/>
              <a:t>Addition</a:t>
            </a:r>
          </a:p>
          <a:p>
            <a:pPr marL="45720" indent="0">
              <a:buNone/>
            </a:pPr>
            <a:r>
              <a:rPr lang="en-US" dirty="0">
                <a:solidFill>
                  <a:srgbClr val="FF0000"/>
                </a:solidFill>
              </a:rPr>
              <a:t>3305.9 Separations between construction areas. Separations used in Type I and Type II construction to separate construction areas from occupied portions of the building, shall be constructed of materials that comply with one of the following:</a:t>
            </a:r>
          </a:p>
          <a:p>
            <a:pPr marL="274320" lvl="1" indent="0">
              <a:buNone/>
            </a:pPr>
            <a:r>
              <a:rPr lang="en-US" dirty="0">
                <a:solidFill>
                  <a:srgbClr val="FF0000"/>
                </a:solidFill>
              </a:rPr>
              <a:t>1.Non-combustible materials.</a:t>
            </a:r>
          </a:p>
          <a:p>
            <a:pPr marL="274320" lvl="1" indent="0">
              <a:buNone/>
            </a:pPr>
            <a:r>
              <a:rPr lang="en-US" dirty="0">
                <a:solidFill>
                  <a:srgbClr val="FF0000"/>
                </a:solidFill>
              </a:rPr>
              <a:t>2.Materials that exhibit a flame spread index not exceeding 25 when tested in accordance with ASTM E84 or UL 723.</a:t>
            </a:r>
          </a:p>
          <a:p>
            <a:pPr marL="274320" lvl="1" indent="0">
              <a:buNone/>
            </a:pPr>
            <a:r>
              <a:rPr lang="en-US" dirty="0">
                <a:solidFill>
                  <a:srgbClr val="FF0000"/>
                </a:solidFill>
              </a:rPr>
              <a:t>3.Materials exhibiting a heat peak release rate not exceeding 300kW/m2when tested in accordance with ASTM E1354 at an incident heat flux of 50 kW/m2in the horizontal orientation on specimens at the thickness intended for use.</a:t>
            </a:r>
          </a:p>
          <a:p>
            <a:r>
              <a:rPr lang="en-US" dirty="0"/>
              <a:t>This new section requires that the barrier separating the construction zone from the remainder of the building meet a minimum level of fire resistance. In Type I and II buildings, the barrier must be noncombustible, or it must meet the flame spread requirements. The material can have a Class A flame spread rating or demonstrate that when it burns, it produces limited amounts of heat.</a:t>
            </a:r>
          </a:p>
        </p:txBody>
      </p:sp>
    </p:spTree>
    <p:extLst>
      <p:ext uri="{BB962C8B-B14F-4D97-AF65-F5344CB8AC3E}">
        <p14:creationId xmlns:p14="http://schemas.microsoft.com/office/powerpoint/2010/main" val="3286610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C3B7FA-53FD-4D89-BFA4-2DE5AB860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1143000" y="609600"/>
            <a:ext cx="6858000" cy="1356360"/>
          </a:xfrm>
        </p:spPr>
        <p:txBody>
          <a:bodyPr>
            <a:normAutofit/>
          </a:bodyPr>
          <a:lstStyle/>
          <a:p>
            <a:r>
              <a:rPr lang="en-US" b="1" dirty="0"/>
              <a:t>Water Supply During Construction</a:t>
            </a:r>
            <a:endParaRPr lang="en-US" b="1"/>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3001" y="2057400"/>
            <a:ext cx="6858000" cy="4038600"/>
          </a:xfrm>
        </p:spPr>
        <p:txBody>
          <a:bodyPr>
            <a:normAutofit/>
          </a:bodyPr>
          <a:lstStyle/>
          <a:p>
            <a:r>
              <a:rPr lang="en-US" sz="2000"/>
              <a:t>New requirements for minimum water supply during construction specify minimum fire flow and distance from the structure.</a:t>
            </a:r>
          </a:p>
          <a:p>
            <a:r>
              <a:rPr lang="en-US" sz="2000"/>
              <a:t>Addition</a:t>
            </a:r>
          </a:p>
          <a:p>
            <a:r>
              <a:rPr lang="en-US" sz="2000"/>
              <a:t>One of the issues with construction is that water supply infrastructure is not always completed prior to vertical construction of the building. The lack of a reliable and sufficient water supply has resulted in many of these fires causing more damage than may otherwise have occurred. The fire service cannot fight a fire of any significant size without a reliable water supply. These changes provide minimum criteria for the water supply available during construction.</a:t>
            </a:r>
          </a:p>
        </p:txBody>
      </p:sp>
      <p:pic>
        <p:nvPicPr>
          <p:cNvPr id="4" name="Picture 3">
            <a:extLst>
              <a:ext uri="{FF2B5EF4-FFF2-40B4-BE49-F238E27FC236}">
                <a16:creationId xmlns:a16="http://schemas.microsoft.com/office/drawing/2014/main" id="{A87003DD-FC42-4CDD-8CCB-554AEF00D265}"/>
              </a:ext>
            </a:extLst>
          </p:cNvPr>
          <p:cNvPicPr>
            <a:picLocks noChangeAspect="1"/>
          </p:cNvPicPr>
          <p:nvPr/>
        </p:nvPicPr>
        <p:blipFill rotWithShape="1">
          <a:blip r:embed="rId2"/>
          <a:srcRect l="32448" t="119" r="29384" b="-121"/>
          <a:stretch/>
        </p:blipFill>
        <p:spPr>
          <a:xfrm>
            <a:off x="8301386" y="243840"/>
            <a:ext cx="3646837" cy="6377939"/>
          </a:xfrm>
          <a:prstGeom prst="rect">
            <a:avLst/>
          </a:prstGeom>
        </p:spPr>
      </p:pic>
      <p:sp>
        <p:nvSpPr>
          <p:cNvPr id="11" name="Rectangle 10">
            <a:extLst>
              <a:ext uri="{FF2B5EF4-FFF2-40B4-BE49-F238E27FC236}">
                <a16:creationId xmlns:a16="http://schemas.microsoft.com/office/drawing/2014/main" id="{E3C6F6B7-7899-41D8-AB85-2854E032D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1164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Water Supply During Construction</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55000" lnSpcReduction="20000"/>
          </a:bodyPr>
          <a:lstStyle/>
          <a:p>
            <a:pPr marL="45720" indent="0">
              <a:buNone/>
            </a:pPr>
            <a:r>
              <a:rPr lang="en-US" dirty="0">
                <a:solidFill>
                  <a:srgbClr val="FF0000"/>
                </a:solidFill>
              </a:rPr>
              <a:t>3313.2 Combustible building materials. When combustible building materials of the building under construction are delivered to a site, a minimum fire flow of 500 gallons per minute (</a:t>
            </a:r>
            <a:r>
              <a:rPr lang="en-US" dirty="0" err="1">
                <a:solidFill>
                  <a:srgbClr val="FF0000"/>
                </a:solidFill>
              </a:rPr>
              <a:t>gpm</a:t>
            </a:r>
            <a:r>
              <a:rPr lang="en-US" dirty="0">
                <a:solidFill>
                  <a:srgbClr val="FF0000"/>
                </a:solidFill>
              </a:rPr>
              <a:t>) (1893 L/min) shall be provided. The fire hydrant used to provide this fire flow supply shall be within 500 feet (152 m) of the combustible building materials, as measured along an approved fire apparatus access lane. Where the site configuration is such that one fire hydrant cannot be located within 500 feet (152 m) of all combustible building materials, additional fire hydrants shall be required to provide coverage in accordance with this section.</a:t>
            </a:r>
          </a:p>
          <a:p>
            <a:pPr marL="45720" indent="0">
              <a:buNone/>
            </a:pPr>
            <a:r>
              <a:rPr lang="en-US" dirty="0">
                <a:solidFill>
                  <a:srgbClr val="FF0000"/>
                </a:solidFill>
              </a:rPr>
              <a:t>3313.3 Vertical construction of Types III, IV and V construction. Prior to commencement of vertical construction of Type III, IV or V buildings that utilize any combustible building materials, the fire flow required by Sections 3313.3.1 through 3313.3.3 shall be provided, accompanied by fire hydrants in sufficient quantity to deliver the required fire flow and proper coverage.</a:t>
            </a:r>
          </a:p>
          <a:p>
            <a:pPr marL="45720" indent="0">
              <a:buNone/>
            </a:pPr>
            <a:r>
              <a:rPr lang="en-US" dirty="0">
                <a:solidFill>
                  <a:srgbClr val="FF0000"/>
                </a:solidFill>
              </a:rPr>
              <a:t>3313.3.1 Fire separation up to 30 feet. Where a building of Type III, IV or V construction has a fire separation distance of less than 30 feet (914 mm) from property lot lines, and an adjacent property has an existing structure or otherwise can be built on, the water supply shall provide either a minimum of 500 gallons per minute (1893 L/min) or the entire fire flow required for the building when constructed, whichever is greater.</a:t>
            </a:r>
          </a:p>
          <a:p>
            <a:pPr marL="45720" indent="0">
              <a:buNone/>
            </a:pPr>
            <a:r>
              <a:rPr lang="en-US" dirty="0">
                <a:solidFill>
                  <a:srgbClr val="FF0000"/>
                </a:solidFill>
              </a:rPr>
              <a:t>3313.3.2 Fire separation of 30 feet up to 60 feet. Where a building of Type III, IV or V construction has a fire separation distance of 30 feet up to 60 feet from property lot lines, and an adjacent property has an existing structure or otherwise can be built on, the water supply shall provide a minimum of 500 gallons per minute (1893 L/min) or 50 percent of the fire flow required for the building when constructed, whichever is greater.</a:t>
            </a:r>
          </a:p>
          <a:p>
            <a:pPr marL="45720" indent="0">
              <a:buNone/>
            </a:pPr>
            <a:r>
              <a:rPr lang="en-US" dirty="0">
                <a:solidFill>
                  <a:srgbClr val="FF0000"/>
                </a:solidFill>
              </a:rPr>
              <a:t>3313.3.3 Fire separation of 60 feet or greater. Where a building of Type III, IV or V construction has a fire separation of 60 feet (18 288 mm) or greater from a property lot line, a water supply of 500 gallons per minute (1893 L/min) shall be provided.</a:t>
            </a:r>
          </a:p>
          <a:p>
            <a:pPr marL="45720" indent="0">
              <a:buNone/>
            </a:pPr>
            <a:r>
              <a:rPr lang="en-US" dirty="0">
                <a:solidFill>
                  <a:srgbClr val="FF0000"/>
                </a:solidFill>
              </a:rPr>
              <a:t>3313.4 Vertical construction, Type I and II construction. If combustible building materials are delivered to the construction site, water supply in accordance with Section 3313.2 shall be provided. Additional water supply for fire flow is not required prior to commencing vertical construction of Type I and II buildings.</a:t>
            </a:r>
          </a:p>
          <a:p>
            <a:pPr marL="45720" indent="0">
              <a:buNone/>
            </a:pPr>
            <a:r>
              <a:rPr lang="en-US" dirty="0">
                <a:solidFill>
                  <a:srgbClr val="FF0000"/>
                </a:solidFill>
              </a:rPr>
              <a:t>3313.5 Standpipe supply. Regardless of the presence of combustible building materials, the construction type or the fire separation distance, where a standpipe is required in accordance with Section 3314, a water supply providing a minimum flow of 500 gallons per minute (1893 L/min) shall be provided. The fire hydrant used for this water supply shall be located within 100 feet (3048 mm) of the fire department connection supplying the standpipe.</a:t>
            </a:r>
          </a:p>
        </p:txBody>
      </p:sp>
    </p:spTree>
    <p:extLst>
      <p:ext uri="{BB962C8B-B14F-4D97-AF65-F5344CB8AC3E}">
        <p14:creationId xmlns:p14="http://schemas.microsoft.com/office/powerpoint/2010/main" val="162144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Chapter 40 – Storage of Distilled Spirits and Wine</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a:bodyPr>
          <a:lstStyle/>
          <a:p>
            <a:r>
              <a:rPr lang="en-US" dirty="0"/>
              <a:t>Provisions have been added to address storage of distilled spirits and wines in barrels and casks</a:t>
            </a:r>
          </a:p>
          <a:p>
            <a:r>
              <a:rPr lang="en-US" dirty="0"/>
              <a:t>Addition</a:t>
            </a:r>
          </a:p>
          <a:p>
            <a:r>
              <a:rPr lang="en-US" dirty="0"/>
              <a:t>Several changes to the IFC &amp; IBC to clarify that storage of distilled spirits and wine over 16% alcohol in barrels and casks is not a Group H occupancy but an S-1.</a:t>
            </a:r>
          </a:p>
          <a:p>
            <a:r>
              <a:rPr lang="en-US" dirty="0"/>
              <a:t>Ensures the STORAGE of spirits and wines is safe. Does not apply to the distillation (Group F-1)</a:t>
            </a:r>
          </a:p>
          <a:p>
            <a:r>
              <a:rPr lang="en-US" dirty="0"/>
              <a:t>Change recognizes the hazard of distilled spirits and wine &gt;16% alcohol but exempts them from following the Haz-Mat requirements and classification as a group H occupancy.</a:t>
            </a:r>
          </a:p>
        </p:txBody>
      </p:sp>
    </p:spTree>
    <p:extLst>
      <p:ext uri="{BB962C8B-B14F-4D97-AF65-F5344CB8AC3E}">
        <p14:creationId xmlns:p14="http://schemas.microsoft.com/office/powerpoint/2010/main" val="1648998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Hazardous Material Exemptions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a:bodyPr>
          <a:lstStyle/>
          <a:p>
            <a:r>
              <a:rPr lang="en-US" dirty="0"/>
              <a:t>Exceptions to Chapters 50 and 57 are correlated to eliminate confusion and misapplication.</a:t>
            </a:r>
          </a:p>
          <a:p>
            <a:r>
              <a:rPr lang="en-US" dirty="0"/>
              <a:t>Modifications</a:t>
            </a:r>
          </a:p>
          <a:p>
            <a:r>
              <a:rPr lang="en-US" dirty="0"/>
              <a:t>Hazardous materials can be found in nearly all occupancies. Chapter 50 provides general requirements for hazardous materials, and Chapter 57 provides requirements specific to flammable and combustible liquids. Both chapters address hazardous materials, however the exceptions do not correlate. </a:t>
            </a:r>
          </a:p>
        </p:txBody>
      </p:sp>
    </p:spTree>
    <p:extLst>
      <p:ext uri="{BB962C8B-B14F-4D97-AF65-F5344CB8AC3E}">
        <p14:creationId xmlns:p14="http://schemas.microsoft.com/office/powerpoint/2010/main" val="3496376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Hazardous Material Exemptions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77500" lnSpcReduction="20000"/>
          </a:bodyPr>
          <a:lstStyle/>
          <a:p>
            <a:pPr marL="45720" indent="0">
              <a:buNone/>
            </a:pPr>
            <a:r>
              <a:rPr lang="en-US" dirty="0"/>
              <a:t>5001.1 Scope</a:t>
            </a:r>
          </a:p>
          <a:p>
            <a:pPr marL="274320" lvl="1" indent="0">
              <a:buNone/>
            </a:pPr>
            <a:r>
              <a:rPr lang="en-US" dirty="0"/>
              <a:t>Exceptions:</a:t>
            </a:r>
          </a:p>
          <a:p>
            <a:pPr marL="548640" lvl="2" indent="0">
              <a:buNone/>
            </a:pPr>
            <a:r>
              <a:rPr lang="en-US" dirty="0">
                <a:solidFill>
                  <a:srgbClr val="FF0000"/>
                </a:solidFill>
              </a:rPr>
              <a:t>12. Specific provisions for flammable liquids in motor fuel-dispensing facilities, repair garages, airports and marinas in Chapter 23.</a:t>
            </a:r>
          </a:p>
          <a:p>
            <a:pPr marL="548640" lvl="2" indent="0">
              <a:buNone/>
            </a:pPr>
            <a:r>
              <a:rPr lang="en-US" dirty="0">
                <a:solidFill>
                  <a:srgbClr val="FF0000"/>
                </a:solidFill>
              </a:rPr>
              <a:t>13. Storage and use of fuel oil in tanks and containers connected to oil-burning equipment. Such storage and use shall be in accordance with Section 603. For abandonment of fuel oil tanks, Chapter 57 applies.</a:t>
            </a:r>
          </a:p>
          <a:p>
            <a:pPr marL="548640" lvl="2" indent="0">
              <a:buNone/>
            </a:pPr>
            <a:r>
              <a:rPr lang="en-US" dirty="0">
                <a:solidFill>
                  <a:srgbClr val="FF0000"/>
                </a:solidFill>
              </a:rPr>
              <a:t>14. Storage and display of aerosol products complying with Chapter 51.</a:t>
            </a:r>
          </a:p>
          <a:p>
            <a:pPr marL="548640" lvl="2" indent="0">
              <a:buNone/>
            </a:pPr>
            <a:r>
              <a:rPr lang="en-US" dirty="0">
                <a:solidFill>
                  <a:srgbClr val="FF0000"/>
                </a:solidFill>
              </a:rPr>
              <a:t>15. Storage and use of flammable or combustible liquids that do not have a fire point when tested in accordance with ASTM D92, not otherwise regulated by this code.</a:t>
            </a:r>
          </a:p>
          <a:p>
            <a:pPr marL="548640" lvl="2" indent="0">
              <a:buNone/>
            </a:pPr>
            <a:r>
              <a:rPr lang="en-US" dirty="0">
                <a:solidFill>
                  <a:srgbClr val="FF0000"/>
                </a:solidFill>
              </a:rPr>
              <a:t>16. Flammable or combustible liquids with a flash point greater than 95°F (35°C) in a water-miscible solution or dispersion with a water and inert (noncombustible) solids content of more than 80 percent by weight, which do not sustain combustion, not otherwise regulated by this code.</a:t>
            </a:r>
          </a:p>
          <a:p>
            <a:pPr marL="548640" lvl="2" indent="0">
              <a:buNone/>
            </a:pPr>
            <a:r>
              <a:rPr lang="en-US" dirty="0">
                <a:solidFill>
                  <a:srgbClr val="FF0000"/>
                </a:solidFill>
              </a:rPr>
              <a:t>17. Commercial cooking oil storage tank systems located within a building and designed and installed in accordance with Section 607 and NFPA 30.</a:t>
            </a:r>
          </a:p>
          <a:p>
            <a:pPr marL="45720" indent="0">
              <a:buNone/>
            </a:pPr>
            <a:r>
              <a:rPr lang="en-US" dirty="0"/>
              <a:t>5701.2 </a:t>
            </a:r>
            <a:r>
              <a:rPr lang="en-US" dirty="0" err="1"/>
              <a:t>Nonapplicability</a:t>
            </a:r>
            <a:endParaRPr lang="en-US" dirty="0"/>
          </a:p>
          <a:p>
            <a:pPr marL="548640" lvl="2" indent="0">
              <a:buNone/>
            </a:pPr>
            <a:r>
              <a:rPr lang="en-US" dirty="0">
                <a:solidFill>
                  <a:srgbClr val="FF0000"/>
                </a:solidFill>
              </a:rPr>
              <a:t>12. Application and release of pesticide and agricultural products and materials intended for use in weed abatement, erosion control, soil amendment or similar applications where applied in accordance with the manufacturers’ instructions and label directions.</a:t>
            </a:r>
          </a:p>
          <a:p>
            <a:pPr marL="548640" lvl="2" indent="0">
              <a:buNone/>
            </a:pPr>
            <a:r>
              <a:rPr lang="en-US" dirty="0">
                <a:solidFill>
                  <a:srgbClr val="FF0000"/>
                </a:solidFill>
              </a:rPr>
              <a:t>13. The off-site transportation of hazardous materials where in accordance with Department of Transportation (</a:t>
            </a:r>
            <a:r>
              <a:rPr lang="en-US" dirty="0" err="1">
                <a:solidFill>
                  <a:srgbClr val="FF0000"/>
                </a:solidFill>
              </a:rPr>
              <a:t>DOTn</a:t>
            </a:r>
            <a:r>
              <a:rPr lang="en-US" dirty="0">
                <a:solidFill>
                  <a:srgbClr val="FF0000"/>
                </a:solidFill>
              </a:rPr>
              <a:t>) regulations.</a:t>
            </a:r>
          </a:p>
        </p:txBody>
      </p:sp>
    </p:spTree>
    <p:extLst>
      <p:ext uri="{BB962C8B-B14F-4D97-AF65-F5344CB8AC3E}">
        <p14:creationId xmlns:p14="http://schemas.microsoft.com/office/powerpoint/2010/main" val="238568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Changes not likely to have an impact</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lstStyle/>
          <a:p>
            <a:r>
              <a:rPr lang="en-US" dirty="0"/>
              <a:t>Water supply to fire pumps</a:t>
            </a:r>
          </a:p>
          <a:p>
            <a:pPr lvl="1"/>
            <a:r>
              <a:rPr lang="en-US" dirty="0"/>
              <a:t>2 water supply connections are required for Type IVA &amp; IVB buildings over 120’ in height</a:t>
            </a:r>
          </a:p>
          <a:p>
            <a:r>
              <a:rPr lang="en-US" dirty="0"/>
              <a:t>Restricted Materials in College Labs</a:t>
            </a:r>
          </a:p>
          <a:p>
            <a:pPr lvl="1"/>
            <a:r>
              <a:rPr lang="en-US" dirty="0"/>
              <a:t>Clarification on the MAQ</a:t>
            </a:r>
          </a:p>
          <a:p>
            <a:r>
              <a:rPr lang="en-US" dirty="0"/>
              <a:t>Extraction Equipment</a:t>
            </a:r>
          </a:p>
          <a:p>
            <a:pPr lvl="1"/>
            <a:r>
              <a:rPr lang="en-US" dirty="0"/>
              <a:t>References a new UL standard</a:t>
            </a:r>
          </a:p>
          <a:p>
            <a:pPr marL="274320" lvl="1" indent="0">
              <a:buNone/>
            </a:pPr>
            <a:endParaRPr lang="en-US" dirty="0"/>
          </a:p>
        </p:txBody>
      </p:sp>
    </p:spTree>
    <p:extLst>
      <p:ext uri="{BB962C8B-B14F-4D97-AF65-F5344CB8AC3E}">
        <p14:creationId xmlns:p14="http://schemas.microsoft.com/office/powerpoint/2010/main" val="3344081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Number of Control Areas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92500"/>
          </a:bodyPr>
          <a:lstStyle/>
          <a:p>
            <a:r>
              <a:rPr lang="en-US" dirty="0"/>
              <a:t>Portions of buildings separated by fire walls can be treated as separate buildings when evaluating control areas.</a:t>
            </a:r>
          </a:p>
          <a:p>
            <a:r>
              <a:rPr lang="en-US" dirty="0"/>
              <a:t>Modification</a:t>
            </a:r>
          </a:p>
          <a:p>
            <a:r>
              <a:rPr lang="en-US" dirty="0"/>
              <a:t>The application of fire walls changed in the 2018 International Building Code (IBC). That change no longer allowed portions of a building to be considered separately when separated by a fire wall. Previously the IBC stated that fire walls created separate buildings and the number of control areas in each building was counted independently on each side of a fire wall. The IBC now states that fire walls only create separate buildings for the application of height, area and type of construction requirements. This resulted in an unintended consequence in its application to control areas. Based on the 2018 IBC change, quantities in these control areas now must be aggregated, which has the potential to place many facilities out of compliance. This code change allows a fire wall to create separate buildings when determining the allowable number of control areas in a building.</a:t>
            </a:r>
          </a:p>
        </p:txBody>
      </p:sp>
    </p:spTree>
    <p:extLst>
      <p:ext uri="{BB962C8B-B14F-4D97-AF65-F5344CB8AC3E}">
        <p14:creationId xmlns:p14="http://schemas.microsoft.com/office/powerpoint/2010/main" val="3779842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Retail of Consumer Use Fireworks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a:bodyPr>
          <a:lstStyle/>
          <a:p>
            <a:r>
              <a:rPr lang="en-US" dirty="0"/>
              <a:t>The referenced NFPA standard for fireworks sale and storage is specified as the 2006 edition of NFPA 1124.</a:t>
            </a:r>
          </a:p>
          <a:p>
            <a:r>
              <a:rPr lang="en-US" dirty="0"/>
              <a:t>Modification</a:t>
            </a:r>
          </a:p>
          <a:p>
            <a:r>
              <a:rPr lang="en-US" dirty="0"/>
              <a:t>The most recent edition of NFPA 1124 no longer contains requirements for retail sales and storage of consumer fireworks. This code change therefore specifies the 2006 edition of NFPA 1124 as the referenced document. </a:t>
            </a:r>
          </a:p>
          <a:p>
            <a:r>
              <a:rPr lang="en-US" dirty="0"/>
              <a:t>Section 7.3.1.2 of NFPA 1124 correlates with Footnote l in International Fire Code (IFC) Table 5003.1.1(1) which states to use 25 percent of the product weight to determine the quantity of pyrotechnic composition.</a:t>
            </a:r>
          </a:p>
        </p:txBody>
      </p:sp>
    </p:spTree>
    <p:extLst>
      <p:ext uri="{BB962C8B-B14F-4D97-AF65-F5344CB8AC3E}">
        <p14:creationId xmlns:p14="http://schemas.microsoft.com/office/powerpoint/2010/main" val="3564379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Ammunition Reloading in Commercial Operations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a:bodyPr>
          <a:lstStyle/>
          <a:p>
            <a:r>
              <a:rPr lang="en-US" dirty="0"/>
              <a:t>Requirements for ammunition reloading in commercial operations are added to the code.</a:t>
            </a:r>
          </a:p>
          <a:p>
            <a:r>
              <a:rPr lang="en-US" dirty="0"/>
              <a:t>Modification/Addition</a:t>
            </a:r>
          </a:p>
          <a:p>
            <a:r>
              <a:rPr lang="en-US" dirty="0"/>
              <a:t>These new requirements in the code regulate reloading of ammunition in commercial operations. These requirements do not apply to personal reloading operations.</a:t>
            </a:r>
          </a:p>
          <a:p>
            <a:r>
              <a:rPr lang="en-US" dirty="0"/>
              <a:t>Add safety provisions to reduce the hazard of commercial ammunition manufacturing</a:t>
            </a:r>
          </a:p>
        </p:txBody>
      </p:sp>
    </p:spTree>
    <p:extLst>
      <p:ext uri="{BB962C8B-B14F-4D97-AF65-F5344CB8AC3E}">
        <p14:creationId xmlns:p14="http://schemas.microsoft.com/office/powerpoint/2010/main" val="571505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On-Demand Mobile Fueling</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a:bodyPr>
          <a:lstStyle/>
          <a:p>
            <a:r>
              <a:rPr lang="en-US" dirty="0"/>
              <a:t>On-demand mobile fueling operations are enhanced and fueling vehicles are now identified as one of three classifications based on the quantity of fuel carried.</a:t>
            </a:r>
          </a:p>
          <a:p>
            <a:r>
              <a:rPr lang="en-US" dirty="0"/>
              <a:t>Modification</a:t>
            </a:r>
          </a:p>
          <a:p>
            <a:r>
              <a:rPr lang="en-US" dirty="0"/>
              <a:t>Adds 3 tiers of mobile fueling vehicles and requirements for each</a:t>
            </a:r>
          </a:p>
          <a:p>
            <a:r>
              <a:rPr lang="en-US" dirty="0"/>
              <a:t>On-demand mobile fueling is the operation where any vehicle owner can contact a fueling service to bring fuel to their private vehicle. This fueling operation is not limited to commercial, industrial, governmental or manufacturing establishments. This section regulates on-demand mobile fueling.</a:t>
            </a:r>
          </a:p>
        </p:txBody>
      </p:sp>
    </p:spTree>
    <p:extLst>
      <p:ext uri="{BB962C8B-B14F-4D97-AF65-F5344CB8AC3E}">
        <p14:creationId xmlns:p14="http://schemas.microsoft.com/office/powerpoint/2010/main" val="2895689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Code section - Title</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a:bodyPr>
          <a:lstStyle/>
          <a:p>
            <a:r>
              <a:rPr lang="en-US" dirty="0"/>
              <a:t>Summary</a:t>
            </a:r>
          </a:p>
          <a:p>
            <a:r>
              <a:rPr lang="en-US" dirty="0"/>
              <a:t>Additions</a:t>
            </a:r>
          </a:p>
          <a:p>
            <a:r>
              <a:rPr lang="en-US" dirty="0"/>
              <a:t>New Text</a:t>
            </a:r>
          </a:p>
          <a:p>
            <a:r>
              <a:rPr lang="en-US" dirty="0"/>
              <a:t>Impact</a:t>
            </a:r>
          </a:p>
        </p:txBody>
      </p:sp>
    </p:spTree>
    <p:extLst>
      <p:ext uri="{BB962C8B-B14F-4D97-AF65-F5344CB8AC3E}">
        <p14:creationId xmlns:p14="http://schemas.microsoft.com/office/powerpoint/2010/main" val="217333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Minor Changes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lstStyle/>
          <a:p>
            <a:r>
              <a:rPr lang="en-US" dirty="0"/>
              <a:t>Sound pressure level for audible alarms</a:t>
            </a:r>
          </a:p>
          <a:p>
            <a:pPr lvl="1"/>
            <a:r>
              <a:rPr lang="en-US" dirty="0"/>
              <a:t>Total sound pressure level of ambient noise and audible notification appliances not to exceed 110 dBA.</a:t>
            </a:r>
          </a:p>
          <a:p>
            <a:pPr lvl="1"/>
            <a:r>
              <a:rPr lang="en-US" dirty="0"/>
              <a:t>Increases ambient noise threshold from 95 to 105 dBA for omission of audible alarm appliances</a:t>
            </a:r>
          </a:p>
          <a:p>
            <a:r>
              <a:rPr lang="en-US" dirty="0"/>
              <a:t>Emergency Voice/Alarm Communications Systems</a:t>
            </a:r>
          </a:p>
          <a:p>
            <a:pPr lvl="1"/>
            <a:r>
              <a:rPr lang="en-US" dirty="0"/>
              <a:t>Now only require standby power instead of emergency power</a:t>
            </a:r>
          </a:p>
          <a:p>
            <a:pPr lvl="1"/>
            <a:r>
              <a:rPr lang="en-US" dirty="0"/>
              <a:t>Correlated requirements between IFC and NFPA 72</a:t>
            </a:r>
          </a:p>
          <a:p>
            <a:r>
              <a:rPr lang="en-US" dirty="0"/>
              <a:t>Expansion capability for fire alarms in Group R-2</a:t>
            </a:r>
          </a:p>
          <a:p>
            <a:pPr lvl="1"/>
            <a:r>
              <a:rPr lang="en-US" dirty="0"/>
              <a:t>Recognizes wireless and wired equipment</a:t>
            </a:r>
          </a:p>
          <a:p>
            <a:pPr lvl="1"/>
            <a:r>
              <a:rPr lang="en-US" dirty="0"/>
              <a:t>Allows 3 methods for wired equipment to comply with future capability requirements</a:t>
            </a:r>
          </a:p>
          <a:p>
            <a:endParaRPr lang="en-US" dirty="0"/>
          </a:p>
        </p:txBody>
      </p:sp>
    </p:spTree>
    <p:extLst>
      <p:ext uri="{BB962C8B-B14F-4D97-AF65-F5344CB8AC3E}">
        <p14:creationId xmlns:p14="http://schemas.microsoft.com/office/powerpoint/2010/main" val="45307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Minor Changes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fontScale="92500" lnSpcReduction="20000"/>
          </a:bodyPr>
          <a:lstStyle/>
          <a:p>
            <a:r>
              <a:rPr lang="en-US" dirty="0"/>
              <a:t>Electrical Working Space</a:t>
            </a:r>
          </a:p>
          <a:p>
            <a:pPr lvl="1"/>
            <a:r>
              <a:rPr lang="en-US" dirty="0"/>
              <a:t>Minimum did not change, added reference to NFPA 70 for required working space</a:t>
            </a:r>
          </a:p>
          <a:p>
            <a:r>
              <a:rPr lang="en-US" dirty="0"/>
              <a:t>Monitor It Yourself (MIY) monitoring</a:t>
            </a:r>
          </a:p>
          <a:p>
            <a:pPr lvl="1"/>
            <a:r>
              <a:rPr lang="en-US" dirty="0"/>
              <a:t>Direct transmission of alarms associated with MIY systems to the Public Safety Answering Point is prohibited</a:t>
            </a:r>
          </a:p>
          <a:p>
            <a:r>
              <a:rPr lang="en-US" dirty="0"/>
              <a:t>Emergency alarm and fire alarm interface</a:t>
            </a:r>
          </a:p>
          <a:p>
            <a:pPr lvl="1"/>
            <a:r>
              <a:rPr lang="en-US" dirty="0"/>
              <a:t>Emergency alarms shall initiate a supervisory signal at the building fire alarm system if the systems are connected</a:t>
            </a:r>
          </a:p>
          <a:p>
            <a:r>
              <a:rPr lang="en-US" dirty="0"/>
              <a:t>Smoke control system response time</a:t>
            </a:r>
          </a:p>
          <a:p>
            <a:pPr lvl="1"/>
            <a:r>
              <a:rPr lang="en-US" dirty="0"/>
              <a:t>Must be in proper operating state within 90 seconds</a:t>
            </a:r>
          </a:p>
          <a:p>
            <a:r>
              <a:rPr lang="en-US" dirty="0"/>
              <a:t>Smoke and Heat Vent Operation</a:t>
            </a:r>
          </a:p>
          <a:p>
            <a:pPr lvl="1"/>
            <a:r>
              <a:rPr lang="en-US" dirty="0"/>
              <a:t>Manual release now required</a:t>
            </a:r>
          </a:p>
          <a:p>
            <a:pPr lvl="1"/>
            <a:r>
              <a:rPr lang="en-US" dirty="0"/>
              <a:t>Fusible links in heat vents where sprinkler system is provided shall be 360° F</a:t>
            </a:r>
          </a:p>
        </p:txBody>
      </p:sp>
    </p:spTree>
    <p:extLst>
      <p:ext uri="{BB962C8B-B14F-4D97-AF65-F5344CB8AC3E}">
        <p14:creationId xmlns:p14="http://schemas.microsoft.com/office/powerpoint/2010/main" val="75057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Minor Changes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lstStyle/>
          <a:p>
            <a:r>
              <a:rPr lang="en-US" dirty="0"/>
              <a:t>Protection of circuits for electric fire pumps</a:t>
            </a:r>
          </a:p>
          <a:p>
            <a:pPr lvl="1"/>
            <a:r>
              <a:rPr lang="en-US" dirty="0"/>
              <a:t>Recognizes a minimum of 2” concrete cover to provide protection in case of fire</a:t>
            </a:r>
          </a:p>
          <a:p>
            <a:r>
              <a:rPr lang="en-US" dirty="0"/>
              <a:t>Fuel line piping protection for emergency and standby generators</a:t>
            </a:r>
          </a:p>
          <a:p>
            <a:pPr lvl="1"/>
            <a:r>
              <a:rPr lang="en-US" dirty="0"/>
              <a:t>Adds options for protecting fuel lines for generators inside buildings</a:t>
            </a:r>
          </a:p>
          <a:p>
            <a:r>
              <a:rPr lang="en-US" dirty="0"/>
              <a:t>Group R-1 Hotel and Motel Fire Alarm System</a:t>
            </a:r>
          </a:p>
          <a:p>
            <a:pPr lvl="1"/>
            <a:r>
              <a:rPr lang="en-US" dirty="0"/>
              <a:t>Requires manual fire alarm system in existing Group R-1 hotels/motels if more than </a:t>
            </a:r>
            <a:r>
              <a:rPr lang="en-US" dirty="0">
                <a:solidFill>
                  <a:srgbClr val="FF0000"/>
                </a:solidFill>
              </a:rPr>
              <a:t>one story</a:t>
            </a:r>
            <a:r>
              <a:rPr lang="en-US" dirty="0"/>
              <a:t> or with more than 20 sleeping units</a:t>
            </a:r>
          </a:p>
          <a:p>
            <a:r>
              <a:rPr lang="en-US" dirty="0"/>
              <a:t>Portable Generators</a:t>
            </a:r>
          </a:p>
          <a:p>
            <a:pPr lvl="1"/>
            <a:r>
              <a:rPr lang="en-US" dirty="0"/>
              <a:t>New section and definition added to IFC to regulate portable generators</a:t>
            </a:r>
          </a:p>
          <a:p>
            <a:pPr lvl="1"/>
            <a:r>
              <a:rPr lang="en-US" dirty="0"/>
              <a:t>Minimum of 5’ from building openings</a:t>
            </a:r>
          </a:p>
          <a:p>
            <a:pPr lvl="1"/>
            <a:endParaRPr lang="en-US" dirty="0"/>
          </a:p>
        </p:txBody>
      </p:sp>
    </p:spTree>
    <p:extLst>
      <p:ext uri="{BB962C8B-B14F-4D97-AF65-F5344CB8AC3E}">
        <p14:creationId xmlns:p14="http://schemas.microsoft.com/office/powerpoint/2010/main" val="303731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515-21DB-49FE-9BD1-AE08233426DD}"/>
              </a:ext>
            </a:extLst>
          </p:cNvPr>
          <p:cNvSpPr>
            <a:spLocks noGrp="1"/>
          </p:cNvSpPr>
          <p:nvPr>
            <p:ph type="title"/>
          </p:nvPr>
        </p:nvSpPr>
        <p:spPr>
          <a:xfrm>
            <a:off x="716602" y="325394"/>
            <a:ext cx="10725665" cy="1356360"/>
          </a:xfrm>
        </p:spPr>
        <p:txBody>
          <a:bodyPr/>
          <a:lstStyle/>
          <a:p>
            <a:pPr algn="ctr"/>
            <a:r>
              <a:rPr lang="en-US" b="1" dirty="0"/>
              <a:t>Minor Changes</a:t>
            </a:r>
          </a:p>
        </p:txBody>
      </p:sp>
      <p:sp>
        <p:nvSpPr>
          <p:cNvPr id="3" name="Content Placeholder 2">
            <a:extLst>
              <a:ext uri="{FF2B5EF4-FFF2-40B4-BE49-F238E27FC236}">
                <a16:creationId xmlns:a16="http://schemas.microsoft.com/office/drawing/2014/main" id="{A5589FEB-6F5D-41F3-837C-132E1A45638D}"/>
              </a:ext>
            </a:extLst>
          </p:cNvPr>
          <p:cNvSpPr>
            <a:spLocks noGrp="1"/>
          </p:cNvSpPr>
          <p:nvPr>
            <p:ph idx="1"/>
          </p:nvPr>
        </p:nvSpPr>
        <p:spPr>
          <a:xfrm>
            <a:off x="1142998" y="1797235"/>
            <a:ext cx="9872871" cy="4129740"/>
          </a:xfrm>
        </p:spPr>
        <p:txBody>
          <a:bodyPr>
            <a:normAutofit/>
          </a:bodyPr>
          <a:lstStyle/>
          <a:p>
            <a:r>
              <a:rPr lang="en-US" dirty="0"/>
              <a:t>Smoke ventilation with Solar PV</a:t>
            </a:r>
          </a:p>
          <a:p>
            <a:pPr lvl="1"/>
            <a:r>
              <a:rPr lang="en-US" dirty="0"/>
              <a:t>Clarified the requirements for ventilation options between array sections</a:t>
            </a:r>
          </a:p>
          <a:p>
            <a:r>
              <a:rPr lang="en-US" dirty="0"/>
              <a:t>Toxic solids in retail occupancies</a:t>
            </a:r>
          </a:p>
          <a:p>
            <a:pPr lvl="1"/>
            <a:r>
              <a:rPr lang="en-US" dirty="0"/>
              <a:t>MAQ can be increased under certain conditions</a:t>
            </a:r>
          </a:p>
          <a:p>
            <a:r>
              <a:rPr lang="en-US" dirty="0"/>
              <a:t>Outdoor Control Areas</a:t>
            </a:r>
          </a:p>
          <a:p>
            <a:pPr lvl="1"/>
            <a:r>
              <a:rPr lang="en-US" dirty="0"/>
              <a:t>Clarification and correlation of language</a:t>
            </a:r>
          </a:p>
          <a:p>
            <a:r>
              <a:rPr lang="en-US" dirty="0"/>
              <a:t>Storage of Oxidizers</a:t>
            </a:r>
          </a:p>
          <a:p>
            <a:pPr lvl="1"/>
            <a:r>
              <a:rPr lang="en-US" dirty="0"/>
              <a:t>Simplified the tables and clarified the requirements for storage of oxidizers</a:t>
            </a:r>
          </a:p>
          <a:p>
            <a:r>
              <a:rPr lang="en-US" dirty="0"/>
              <a:t>Appendix H – Chemical Facility Anti-Terrorism Standards</a:t>
            </a:r>
          </a:p>
          <a:p>
            <a:pPr lvl="1"/>
            <a:r>
              <a:rPr lang="en-US" dirty="0"/>
              <a:t>New appendix for security of chemical facilities</a:t>
            </a:r>
          </a:p>
          <a:p>
            <a:endParaRPr lang="en-US" dirty="0"/>
          </a:p>
          <a:p>
            <a:pPr lvl="1"/>
            <a:endParaRPr lang="en-US" dirty="0"/>
          </a:p>
        </p:txBody>
      </p:sp>
    </p:spTree>
    <p:extLst>
      <p:ext uri="{BB962C8B-B14F-4D97-AF65-F5344CB8AC3E}">
        <p14:creationId xmlns:p14="http://schemas.microsoft.com/office/powerpoint/2010/main" val="223327269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26865</TotalTime>
  <Words>6858</Words>
  <Application>Microsoft Office PowerPoint</Application>
  <PresentationFormat>Widescreen</PresentationFormat>
  <Paragraphs>398</Paragraphs>
  <Slides>54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Calibri</vt:lpstr>
      <vt:lpstr>Corbel</vt:lpstr>
      <vt:lpstr>Basis</vt:lpstr>
      <vt:lpstr>2021 International Fire Code</vt:lpstr>
      <vt:lpstr>Proposed Ordinance Changes</vt:lpstr>
      <vt:lpstr>Changes not likely to have an impact</vt:lpstr>
      <vt:lpstr>Changes not likely to have an impact</vt:lpstr>
      <vt:lpstr>Changes not likely to have an impact</vt:lpstr>
      <vt:lpstr>Minor Changes</vt:lpstr>
      <vt:lpstr>Minor Changes</vt:lpstr>
      <vt:lpstr>Minor Changes</vt:lpstr>
      <vt:lpstr>Minor Changes</vt:lpstr>
      <vt:lpstr>Additive Manufacturing – 3D Printing</vt:lpstr>
      <vt:lpstr>Additive Manufacturing – 3D Printing</vt:lpstr>
      <vt:lpstr>Exterior Artificial Combustible Vegetation</vt:lpstr>
      <vt:lpstr>Emergency Drills</vt:lpstr>
      <vt:lpstr>Emergency Responder Radio Coverage</vt:lpstr>
      <vt:lpstr>Emergency Responder Radio Coverage</vt:lpstr>
      <vt:lpstr>Storage in Elevator Lobbies</vt:lpstr>
      <vt:lpstr>Clothes Dryer Exhaust Systems</vt:lpstr>
      <vt:lpstr>Repair of Penetrations and Voids in Fire Resistance Rated Construction</vt:lpstr>
      <vt:lpstr>Maintenance of Spray Fire Resistant Materials</vt:lpstr>
      <vt:lpstr>Play Structures</vt:lpstr>
      <vt:lpstr>Life Safety Systems</vt:lpstr>
      <vt:lpstr>Fire sprinkler systems for Distilled Spirits</vt:lpstr>
      <vt:lpstr>Upholstered Furniture and Mattresses</vt:lpstr>
      <vt:lpstr>Upholstered Furniture and Mattresses</vt:lpstr>
      <vt:lpstr>Upholstered Furniture and Mattresses</vt:lpstr>
      <vt:lpstr>Upholstered Furniture and Mattresses</vt:lpstr>
      <vt:lpstr>Group S-2 Parking Garages</vt:lpstr>
      <vt:lpstr>Group S-2 Parking Garages</vt:lpstr>
      <vt:lpstr>NFPA 13R Sprinkler Systems</vt:lpstr>
      <vt:lpstr>NFPA 13R Sprinkler Systems</vt:lpstr>
      <vt:lpstr>Sprinklers in Means of Egress Balconies</vt:lpstr>
      <vt:lpstr>Low Frequency Alarms in Sleeping Rooms</vt:lpstr>
      <vt:lpstr>Puzzle Rooms and Special Amusement Areas</vt:lpstr>
      <vt:lpstr>Chapter 10 – Means of Egress</vt:lpstr>
      <vt:lpstr>Carbon Monoxide Detection in Existing Buildings</vt:lpstr>
      <vt:lpstr>Electrical Energy Storage Systems</vt:lpstr>
      <vt:lpstr>Special Occupancies and Operations</vt:lpstr>
      <vt:lpstr>Special Occupancies and Operations</vt:lpstr>
      <vt:lpstr>Special Occupancies and Operations</vt:lpstr>
      <vt:lpstr>Fire Safety During Construction and Demolition</vt:lpstr>
      <vt:lpstr>Daily Fire Safety Inspection</vt:lpstr>
      <vt:lpstr>Fire Watch</vt:lpstr>
      <vt:lpstr>Fire Watch</vt:lpstr>
      <vt:lpstr>Separation of Construction Areas</vt:lpstr>
      <vt:lpstr>Water Supply During Construction</vt:lpstr>
      <vt:lpstr>Water Supply During Construction</vt:lpstr>
      <vt:lpstr>Chapter 40 – Storage of Distilled Spirits and Wine</vt:lpstr>
      <vt:lpstr>Hazardous Material Exemptions</vt:lpstr>
      <vt:lpstr>Hazardous Material Exemptions</vt:lpstr>
      <vt:lpstr>Number of Control Areas</vt:lpstr>
      <vt:lpstr>Retail of Consumer Use Fireworks</vt:lpstr>
      <vt:lpstr>Ammunition Reloading in Commercial Operations</vt:lpstr>
      <vt:lpstr>On-Demand Mobile Fueling</vt:lpstr>
      <vt:lpstr>Code section - Title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International Building Code</dc:title>
  <dc:creator>Ryan Courtright</dc:creator>
  <cp:lastModifiedBy>Darren Emery</cp:lastModifiedBy>
  <cp:revision>140</cp:revision>
  <cp:lastPrinted>2019-04-23T13:00:38Z</cp:lastPrinted>
  <dcterms:created xsi:type="dcterms:W3CDTF">2019-04-17T13:22:45Z</dcterms:created>
  <dcterms:modified xsi:type="dcterms:W3CDTF">2023-01-03T17:27:42Z</dcterms:modified>
</cp:coreProperties>
</file>