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60" r:id="rId5"/>
    <p:sldId id="274"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489" autoAdjust="0"/>
  </p:normalViewPr>
  <p:slideViewPr>
    <p:cSldViewPr snapToGrid="0">
      <p:cViewPr varScale="1">
        <p:scale>
          <a:sx n="96" d="100"/>
          <a:sy n="96" d="100"/>
        </p:scale>
        <p:origin x="1092" y="90"/>
      </p:cViewPr>
      <p:guideLst/>
    </p:cSldViewPr>
  </p:slideViewPr>
  <p:outlineViewPr>
    <p:cViewPr>
      <p:scale>
        <a:sx n="33" d="100"/>
        <a:sy n="33" d="100"/>
      </p:scale>
      <p:origin x="0" y="-37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F774C-70F7-4ED4-813C-739E51CF8487}" type="datetimeFigureOut">
              <a:rPr lang="en-US" smtClean="0"/>
              <a:t>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4A772-5D94-4F12-8B86-44D4FB26368F}" type="slidenum">
              <a:rPr lang="en-US" smtClean="0"/>
              <a:t>‹#›</a:t>
            </a:fld>
            <a:endParaRPr lang="en-US" dirty="0"/>
          </a:p>
        </p:txBody>
      </p:sp>
    </p:spTree>
    <p:extLst>
      <p:ext uri="{BB962C8B-B14F-4D97-AF65-F5344CB8AC3E}">
        <p14:creationId xmlns:p14="http://schemas.microsoft.com/office/powerpoint/2010/main" val="26884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a:t>
            </a:fld>
            <a:endParaRPr lang="en-US" dirty="0"/>
          </a:p>
        </p:txBody>
      </p:sp>
    </p:spTree>
    <p:extLst>
      <p:ext uri="{BB962C8B-B14F-4D97-AF65-F5344CB8AC3E}">
        <p14:creationId xmlns:p14="http://schemas.microsoft.com/office/powerpoint/2010/main" val="202865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13</a:t>
            </a:fld>
            <a:endParaRPr lang="en-US" dirty="0"/>
          </a:p>
        </p:txBody>
      </p:sp>
    </p:spTree>
    <p:extLst>
      <p:ext uri="{BB962C8B-B14F-4D97-AF65-F5344CB8AC3E}">
        <p14:creationId xmlns:p14="http://schemas.microsoft.com/office/powerpoint/2010/main" val="368285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14</a:t>
            </a:fld>
            <a:endParaRPr lang="en-US" dirty="0"/>
          </a:p>
        </p:txBody>
      </p:sp>
    </p:spTree>
    <p:extLst>
      <p:ext uri="{BB962C8B-B14F-4D97-AF65-F5344CB8AC3E}">
        <p14:creationId xmlns:p14="http://schemas.microsoft.com/office/powerpoint/2010/main" val="139453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5</a:t>
            </a:fld>
            <a:endParaRPr lang="en-US" dirty="0"/>
          </a:p>
        </p:txBody>
      </p:sp>
    </p:spTree>
    <p:extLst>
      <p:ext uri="{BB962C8B-B14F-4D97-AF65-F5344CB8AC3E}">
        <p14:creationId xmlns:p14="http://schemas.microsoft.com/office/powerpoint/2010/main" val="12485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6</a:t>
            </a:fld>
            <a:endParaRPr lang="en-US" dirty="0"/>
          </a:p>
        </p:txBody>
      </p:sp>
    </p:spTree>
    <p:extLst>
      <p:ext uri="{BB962C8B-B14F-4D97-AF65-F5344CB8AC3E}">
        <p14:creationId xmlns:p14="http://schemas.microsoft.com/office/powerpoint/2010/main" val="58800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7</a:t>
            </a:fld>
            <a:endParaRPr lang="en-US" dirty="0"/>
          </a:p>
        </p:txBody>
      </p:sp>
    </p:spTree>
    <p:extLst>
      <p:ext uri="{BB962C8B-B14F-4D97-AF65-F5344CB8AC3E}">
        <p14:creationId xmlns:p14="http://schemas.microsoft.com/office/powerpoint/2010/main" val="63097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8</a:t>
            </a:fld>
            <a:endParaRPr lang="en-US" dirty="0"/>
          </a:p>
        </p:txBody>
      </p:sp>
    </p:spTree>
    <p:extLst>
      <p:ext uri="{BB962C8B-B14F-4D97-AF65-F5344CB8AC3E}">
        <p14:creationId xmlns:p14="http://schemas.microsoft.com/office/powerpoint/2010/main" val="709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9</a:t>
            </a:fld>
            <a:endParaRPr lang="en-US" dirty="0"/>
          </a:p>
        </p:txBody>
      </p:sp>
    </p:spTree>
    <p:extLst>
      <p:ext uri="{BB962C8B-B14F-4D97-AF65-F5344CB8AC3E}">
        <p14:creationId xmlns:p14="http://schemas.microsoft.com/office/powerpoint/2010/main" val="10222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10</a:t>
            </a:fld>
            <a:endParaRPr lang="en-US" dirty="0"/>
          </a:p>
        </p:txBody>
      </p:sp>
    </p:spTree>
    <p:extLst>
      <p:ext uri="{BB962C8B-B14F-4D97-AF65-F5344CB8AC3E}">
        <p14:creationId xmlns:p14="http://schemas.microsoft.com/office/powerpoint/2010/main" val="286617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11</a:t>
            </a:fld>
            <a:endParaRPr lang="en-US" dirty="0"/>
          </a:p>
        </p:txBody>
      </p:sp>
    </p:spTree>
    <p:extLst>
      <p:ext uri="{BB962C8B-B14F-4D97-AF65-F5344CB8AC3E}">
        <p14:creationId xmlns:p14="http://schemas.microsoft.com/office/powerpoint/2010/main" val="80910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12</a:t>
            </a:fld>
            <a:endParaRPr lang="en-US" dirty="0"/>
          </a:p>
        </p:txBody>
      </p:sp>
    </p:spTree>
    <p:extLst>
      <p:ext uri="{BB962C8B-B14F-4D97-AF65-F5344CB8AC3E}">
        <p14:creationId xmlns:p14="http://schemas.microsoft.com/office/powerpoint/2010/main" val="398216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F2E34D-57B0-41D5-A7AF-DF10D1068115}" type="datetime1">
              <a:rPr lang="en-US" smtClean="0"/>
              <a:t>1/3/2023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E8327-77F4-4A2B-9238-101C8E3404E4}" type="datetime1">
              <a:rPr lang="en-US" smtClean="0"/>
              <a:t>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7327A-3B7B-4F18-AD00-4892CF91FF9D}"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98241-E647-4007-AB01-BB30869910EB}"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F5554-C941-4C3B-A197-75ED448862A0}"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B44A0-C3F8-4023-9352-7CF7C034B2C8}"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3DC5B-471F-47EA-B884-FE923235A560}"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8C408-3247-4796-93FF-B91D6887AEC0}"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1D282-CC74-49F4-B876-75084EFB56F1}"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6EAF9-2583-4989-8D87-13F548ED6E0C}"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E3CFB-BB1B-4B2A-ADF6-B1A4609854C4}"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AEAA8-1A97-412E-935C-2E918F139579}" type="datetime1">
              <a:rPr lang="en-US" smtClean="0"/>
              <a:t>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8B0DF1-CA1F-4E36-8C65-C52A9896A8FB}" type="datetime1">
              <a:rPr lang="en-US" smtClean="0"/>
              <a:t>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173FD-197A-4AD6-8D60-38B6A76F0734}" type="datetime1">
              <a:rPr lang="en-US" smtClean="0"/>
              <a:t>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C3949-07FA-4C7A-A990-D6D1043EED71}" type="datetime1">
              <a:rPr lang="en-US" smtClean="0"/>
              <a:t>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E2DE8-6D13-4218-A974-D45AA7B6E4FF}" type="datetime1">
              <a:rPr lang="en-US" smtClean="0"/>
              <a:t>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AB7D7-4BDA-4ABC-B31D-66201C69A314}" type="datetime1">
              <a:rPr lang="en-US" smtClean="0"/>
              <a:t>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3F0A0B-291C-4112-A023-023C51AB2E85}" type="datetime1">
              <a:rPr lang="en-US" smtClean="0"/>
              <a:t>1/3/2023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tmp"/></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24"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5"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7"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8"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9"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652CD06E-EB43-4697-A9C1-290232C3BAD6}"/>
              </a:ext>
            </a:extLst>
          </p:cNvPr>
          <p:cNvSpPr>
            <a:spLocks noGrp="1"/>
          </p:cNvSpPr>
          <p:nvPr>
            <p:ph type="ctrTitle"/>
          </p:nvPr>
        </p:nvSpPr>
        <p:spPr>
          <a:xfrm>
            <a:off x="1018190" y="924232"/>
            <a:ext cx="8174971" cy="3285866"/>
          </a:xfrm>
        </p:spPr>
        <p:txBody>
          <a:bodyPr>
            <a:normAutofit fontScale="90000"/>
          </a:bodyPr>
          <a:lstStyle/>
          <a:p>
            <a:pPr algn="l"/>
            <a:r>
              <a:rPr lang="en-US" sz="6200" dirty="0"/>
              <a:t>2021 Significant Changes</a:t>
            </a:r>
            <a:br>
              <a:rPr lang="en-US" sz="6200" dirty="0"/>
            </a:br>
            <a:r>
              <a:rPr lang="en-US" sz="6200" dirty="0"/>
              <a:t>International Fuel Gas Code</a:t>
            </a:r>
          </a:p>
        </p:txBody>
      </p:sp>
    </p:spTree>
    <p:extLst>
      <p:ext uri="{BB962C8B-B14F-4D97-AF65-F5344CB8AC3E}">
        <p14:creationId xmlns:p14="http://schemas.microsoft.com/office/powerpoint/2010/main" val="38844669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9974"/>
            <a:ext cx="10018713" cy="1185333"/>
          </a:xfrm>
        </p:spPr>
        <p:txBody>
          <a:bodyPr>
            <a:normAutofit fontScale="90000"/>
          </a:bodyPr>
          <a:lstStyle/>
          <a:p>
            <a:r>
              <a:rPr lang="en-US" dirty="0"/>
              <a:t>Section 503.8 Venting system terminal clearances</a:t>
            </a:r>
          </a:p>
        </p:txBody>
      </p:sp>
      <p:pic>
        <p:nvPicPr>
          <p:cNvPr id="7" name="Content Placeholder 6" descr="Diagram&#10;&#10;Description automatically generated">
            <a:extLst>
              <a:ext uri="{FF2B5EF4-FFF2-40B4-BE49-F238E27FC236}">
                <a16:creationId xmlns:a16="http://schemas.microsoft.com/office/drawing/2014/main" id="{90D83A54-8E59-42F6-9CCD-8085CD5AF8D5}"/>
              </a:ext>
            </a:extLst>
          </p:cNvPr>
          <p:cNvPicPr>
            <a:picLocks noGrp="1" noChangeAspect="1"/>
          </p:cNvPicPr>
          <p:nvPr>
            <p:ph idx="1"/>
          </p:nvPr>
        </p:nvPicPr>
        <p:blipFill rotWithShape="1">
          <a:blip r:embed="rId4"/>
          <a:srcRect l="8056"/>
          <a:stretch/>
        </p:blipFill>
        <p:spPr>
          <a:xfrm>
            <a:off x="3122758" y="1089652"/>
            <a:ext cx="6730368" cy="5558413"/>
          </a:xfrm>
        </p:spPr>
      </p:pic>
    </p:spTree>
    <p:extLst>
      <p:ext uri="{BB962C8B-B14F-4D97-AF65-F5344CB8AC3E}">
        <p14:creationId xmlns:p14="http://schemas.microsoft.com/office/powerpoint/2010/main" val="131134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4669"/>
            <a:ext cx="10018713" cy="1185333"/>
          </a:xfrm>
        </p:spPr>
        <p:txBody>
          <a:bodyPr>
            <a:normAutofit fontScale="90000"/>
          </a:bodyPr>
          <a:lstStyle/>
          <a:p>
            <a:r>
              <a:rPr lang="en-US" dirty="0"/>
              <a:t>Section 503.8 Venting system terminal clearances</a:t>
            </a:r>
          </a:p>
        </p:txBody>
      </p:sp>
      <p:pic>
        <p:nvPicPr>
          <p:cNvPr id="6" name="Content Placeholder 5" descr="Table&#10;&#10;Description automatically generated">
            <a:extLst>
              <a:ext uri="{FF2B5EF4-FFF2-40B4-BE49-F238E27FC236}">
                <a16:creationId xmlns:a16="http://schemas.microsoft.com/office/drawing/2014/main" id="{A82C6914-FBAC-48E5-9895-2A920F04A2A3}"/>
              </a:ext>
            </a:extLst>
          </p:cNvPr>
          <p:cNvPicPr>
            <a:picLocks noGrp="1" noChangeAspect="1"/>
          </p:cNvPicPr>
          <p:nvPr>
            <p:ph idx="1"/>
          </p:nvPr>
        </p:nvPicPr>
        <p:blipFill>
          <a:blip r:embed="rId4"/>
          <a:stretch>
            <a:fillRect/>
          </a:stretch>
        </p:blipFill>
        <p:spPr>
          <a:xfrm>
            <a:off x="241132" y="951722"/>
            <a:ext cx="11756178" cy="5761654"/>
          </a:xfrm>
        </p:spPr>
      </p:pic>
    </p:spTree>
    <p:extLst>
      <p:ext uri="{BB962C8B-B14F-4D97-AF65-F5344CB8AC3E}">
        <p14:creationId xmlns:p14="http://schemas.microsoft.com/office/powerpoint/2010/main" val="248113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2" y="685800"/>
            <a:ext cx="5747778" cy="1752599"/>
          </a:xfrm>
        </p:spPr>
        <p:txBody>
          <a:bodyPr>
            <a:normAutofit/>
          </a:bodyPr>
          <a:lstStyle/>
          <a:p>
            <a:r>
              <a:rPr lang="en-US" dirty="0"/>
              <a:t>Section 503.10.7 Connector junctions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2666999"/>
            <a:ext cx="5747778" cy="3124201"/>
          </a:xfrm>
        </p:spPr>
        <p:txBody>
          <a:bodyPr>
            <a:normAutofit/>
          </a:bodyPr>
          <a:lstStyle/>
          <a:p>
            <a:r>
              <a:rPr lang="en-US" dirty="0"/>
              <a:t>Section added primarily to address single-wall vent connectors that are joined together before connecting to a chimney, B-vent or Type L vent.</a:t>
            </a:r>
          </a:p>
          <a:p>
            <a:pPr marL="457200" lvl="1" indent="0">
              <a:buNone/>
            </a:pPr>
            <a:r>
              <a:rPr lang="en-US" b="1" i="1" dirty="0"/>
              <a:t>Where vent connectors are joined together, the connection shall be made with a tee or wye fitting.</a:t>
            </a:r>
          </a:p>
          <a:p>
            <a:pPr lvl="1"/>
            <a:endParaRPr lang="en-US" dirty="0"/>
          </a:p>
        </p:txBody>
      </p:sp>
      <p:sp>
        <p:nvSpPr>
          <p:cNvPr id="12" name="Rounded Rectangle 6">
            <a:extLst>
              <a:ext uri="{FF2B5EF4-FFF2-40B4-BE49-F238E27FC236}">
                <a16:creationId xmlns:a16="http://schemas.microsoft.com/office/drawing/2014/main" id="{61DCA37C-CB0B-475A-B462-77C9CBA37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C9AEC62A-2638-4833-B968-A5C67193FDED}"/>
              </a:ext>
            </a:extLst>
          </p:cNvPr>
          <p:cNvPicPr>
            <a:picLocks noChangeAspect="1"/>
          </p:cNvPicPr>
          <p:nvPr/>
        </p:nvPicPr>
        <p:blipFill rotWithShape="1">
          <a:blip r:embed="rId4"/>
          <a:srcRect l="5784" t="1571"/>
          <a:stretch/>
        </p:blipFill>
        <p:spPr>
          <a:xfrm>
            <a:off x="8431783" y="1011765"/>
            <a:ext cx="2225226" cy="2191058"/>
          </a:xfrm>
          <a:prstGeom prst="rect">
            <a:avLst/>
          </a:prstGeom>
        </p:spPr>
      </p:pic>
      <p:pic>
        <p:nvPicPr>
          <p:cNvPr id="7" name="Picture 6" descr="Diagram&#10;&#10;Description automatically generated">
            <a:extLst>
              <a:ext uri="{FF2B5EF4-FFF2-40B4-BE49-F238E27FC236}">
                <a16:creationId xmlns:a16="http://schemas.microsoft.com/office/drawing/2014/main" id="{61DFC39E-B923-4868-B91E-009B0EEE654B}"/>
              </a:ext>
            </a:extLst>
          </p:cNvPr>
          <p:cNvPicPr>
            <a:picLocks noChangeAspect="1"/>
          </p:cNvPicPr>
          <p:nvPr/>
        </p:nvPicPr>
        <p:blipFill rotWithShape="1">
          <a:blip r:embed="rId5"/>
          <a:srcRect l="11542" t="6730"/>
          <a:stretch/>
        </p:blipFill>
        <p:spPr>
          <a:xfrm>
            <a:off x="8313464" y="3367415"/>
            <a:ext cx="2461863" cy="2191058"/>
          </a:xfrm>
          <a:prstGeom prst="rect">
            <a:avLst/>
          </a:prstGeom>
        </p:spPr>
      </p:pic>
    </p:spTree>
    <p:extLst>
      <p:ext uri="{BB962C8B-B14F-4D97-AF65-F5344CB8AC3E}">
        <p14:creationId xmlns:p14="http://schemas.microsoft.com/office/powerpoint/2010/main" val="240446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a:bodyPr>
          <a:lstStyle/>
          <a:p>
            <a:r>
              <a:rPr lang="en-US"/>
              <a:t>Section 618.6 Furnace plenums and air ducts.</a:t>
            </a:r>
            <a:endParaRPr lang="en-US" dirty="0"/>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998133"/>
            <a:ext cx="6855356" cy="3793067"/>
          </a:xfrm>
        </p:spPr>
        <p:txBody>
          <a:bodyPr>
            <a:normAutofit/>
          </a:bodyPr>
          <a:lstStyle/>
          <a:p>
            <a:r>
              <a:rPr lang="en-US" dirty="0"/>
              <a:t>Modified to clarify the intent of prohibiting pulling return air from the mechanical room. </a:t>
            </a:r>
          </a:p>
          <a:p>
            <a:pPr marL="457200" lvl="1" indent="0">
              <a:buNone/>
            </a:pPr>
            <a:r>
              <a:rPr lang="en-US" i="1" dirty="0"/>
              <a:t>Where a furnace is installed so that supply ducts carry air circulated by the furnace to areas outside of the space containing the furnace, the return air shall be handled by a duct(s) sealed to the furnace casing and terminating outside of the space containing the furnace. </a:t>
            </a:r>
            <a:r>
              <a:rPr lang="en-US" b="1" i="1" dirty="0"/>
              <a:t>Return air shall not be taken from the mechanical room containing the furnace.</a:t>
            </a:r>
          </a:p>
        </p:txBody>
      </p:sp>
      <p:pic>
        <p:nvPicPr>
          <p:cNvPr id="5" name="Picture 4" descr="Diagram&#10;&#10;Description automatically generated">
            <a:extLst>
              <a:ext uri="{FF2B5EF4-FFF2-40B4-BE49-F238E27FC236}">
                <a16:creationId xmlns:a16="http://schemas.microsoft.com/office/drawing/2014/main" id="{93EA4F12-7633-4499-9F47-09A57F7C56A3}"/>
              </a:ext>
            </a:extLst>
          </p:cNvPr>
          <p:cNvPicPr>
            <a:picLocks noChangeAspect="1"/>
          </p:cNvPicPr>
          <p:nvPr/>
        </p:nvPicPr>
        <p:blipFill rotWithShape="1">
          <a:blip r:embed="rId4"/>
          <a:srcRect l="6959" t="4698"/>
          <a:stretch/>
        </p:blipFill>
        <p:spPr>
          <a:xfrm>
            <a:off x="8339667" y="2509622"/>
            <a:ext cx="3562814" cy="277008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20623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a:bodyPr>
          <a:lstStyle/>
          <a:p>
            <a:r>
              <a:rPr lang="en-US" dirty="0"/>
              <a:t>Section 623.2 Prohibited location</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3"/>
            <a:ext cx="9756937" cy="3793067"/>
          </a:xfrm>
        </p:spPr>
        <p:txBody>
          <a:bodyPr>
            <a:normAutofit/>
          </a:bodyPr>
          <a:lstStyle/>
          <a:p>
            <a:r>
              <a:rPr lang="en-US" dirty="0"/>
              <a:t>Exception 2 for commercial cooking appliances within dwelling units has been deleted.  Exception 1 remains.  Appliance manufacturers currently offer many commercial-style appliances that are dual listed as both commercial and household appliances; exception 2 is no longer needed.</a:t>
            </a:r>
          </a:p>
          <a:p>
            <a:pPr marL="457200" lvl="1" indent="0">
              <a:buNone/>
            </a:pPr>
            <a:r>
              <a:rPr lang="en-US" i="1" dirty="0"/>
              <a:t>Cooking appliances designed, tested, listed and labeled for use in commercial occupancies shall not be installed within dwelling units or within any area where domestic cooking operations occur.</a:t>
            </a:r>
          </a:p>
          <a:p>
            <a:pPr marL="914400" lvl="2" indent="0">
              <a:buNone/>
            </a:pPr>
            <a:r>
              <a:rPr lang="en-US" i="1" dirty="0"/>
              <a:t>Exception: Appliances that are also listed as domestic cooking appliances.</a:t>
            </a:r>
          </a:p>
          <a:p>
            <a:pPr marL="914400" lvl="2" indent="0">
              <a:buNone/>
            </a:pPr>
            <a:r>
              <a:rPr lang="en-US" i="1" strike="sngStrike" dirty="0"/>
              <a:t>Exception 2: Where the installation is designed by a license Professional Engineer, in compliance with the manufacturer’s installation instructions.</a:t>
            </a:r>
          </a:p>
        </p:txBody>
      </p:sp>
    </p:spTree>
    <p:extLst>
      <p:ext uri="{BB962C8B-B14F-4D97-AF65-F5344CB8AC3E}">
        <p14:creationId xmlns:p14="http://schemas.microsoft.com/office/powerpoint/2010/main" val="342500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A30A-2343-41BB-B7AC-B18BA1B1D3E1}"/>
              </a:ext>
            </a:extLst>
          </p:cNvPr>
          <p:cNvSpPr>
            <a:spLocks noGrp="1"/>
          </p:cNvSpPr>
          <p:nvPr>
            <p:ph type="title"/>
          </p:nvPr>
        </p:nvSpPr>
        <p:spPr/>
        <p:txBody>
          <a:bodyPr/>
          <a:lstStyle/>
          <a:p>
            <a:r>
              <a:rPr lang="en-US" dirty="0"/>
              <a:t>Formatting</a:t>
            </a:r>
          </a:p>
        </p:txBody>
      </p:sp>
      <p:sp>
        <p:nvSpPr>
          <p:cNvPr id="3" name="Content Placeholder 2">
            <a:extLst>
              <a:ext uri="{FF2B5EF4-FFF2-40B4-BE49-F238E27FC236}">
                <a16:creationId xmlns:a16="http://schemas.microsoft.com/office/drawing/2014/main" id="{42DE05D1-6CE7-44D6-AB5E-4EF41F529DD1}"/>
              </a:ext>
            </a:extLst>
          </p:cNvPr>
          <p:cNvSpPr>
            <a:spLocks noGrp="1"/>
          </p:cNvSpPr>
          <p:nvPr>
            <p:ph idx="1"/>
          </p:nvPr>
        </p:nvSpPr>
        <p:spPr/>
        <p:txBody>
          <a:bodyPr/>
          <a:lstStyle/>
          <a:p>
            <a:r>
              <a:rPr lang="en-US" i="1" dirty="0"/>
              <a:t>Normal Italic </a:t>
            </a:r>
            <a:r>
              <a:rPr lang="en-US" dirty="0"/>
              <a:t>– No change to the code section</a:t>
            </a:r>
          </a:p>
          <a:p>
            <a:r>
              <a:rPr lang="en-US" b="1" i="1" dirty="0"/>
              <a:t>Bold Italic</a:t>
            </a:r>
            <a:r>
              <a:rPr lang="en-US" dirty="0"/>
              <a:t> – Add to the code section</a:t>
            </a:r>
          </a:p>
          <a:p>
            <a:r>
              <a:rPr lang="en-US" i="1" strike="sngStrike" dirty="0"/>
              <a:t>Strikethrough Italic</a:t>
            </a:r>
            <a:r>
              <a:rPr lang="en-US" strike="sngStrike" dirty="0"/>
              <a:t> </a:t>
            </a:r>
            <a:r>
              <a:rPr lang="en-US" dirty="0"/>
              <a:t>– Delete from the code section</a:t>
            </a:r>
          </a:p>
          <a:p>
            <a:endParaRPr lang="en-US" i="1" dirty="0"/>
          </a:p>
        </p:txBody>
      </p:sp>
    </p:spTree>
    <p:extLst>
      <p:ext uri="{BB962C8B-B14F-4D97-AF65-F5344CB8AC3E}">
        <p14:creationId xmlns:p14="http://schemas.microsoft.com/office/powerpoint/2010/main" val="100069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27077"/>
            <a:ext cx="10018713" cy="1185333"/>
          </a:xfrm>
        </p:spPr>
        <p:txBody>
          <a:bodyPr>
            <a:normAutofit/>
          </a:bodyPr>
          <a:lstStyle/>
          <a:p>
            <a:r>
              <a:rPr lang="en-US" dirty="0"/>
              <a:t>Section 202 Definitions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6797299" cy="4444614"/>
          </a:xfrm>
        </p:spPr>
        <p:txBody>
          <a:bodyPr>
            <a:normAutofit lnSpcReduction="10000"/>
          </a:bodyPr>
          <a:lstStyle/>
          <a:p>
            <a:pPr>
              <a:lnSpc>
                <a:spcPct val="90000"/>
              </a:lnSpc>
            </a:pPr>
            <a:r>
              <a:rPr lang="en-US" dirty="0"/>
              <a:t>Added new definitions:</a:t>
            </a:r>
          </a:p>
          <a:p>
            <a:pPr lvl="1">
              <a:lnSpc>
                <a:spcPct val="90000"/>
              </a:lnSpc>
            </a:pPr>
            <a:r>
              <a:rPr lang="en-US" b="1" i="1" u="sng" dirty="0"/>
              <a:t>Service Meter Assembly:</a:t>
            </a:r>
            <a:r>
              <a:rPr lang="en-US" b="1" i="1" dirty="0"/>
              <a:t>  The meter, valve, regulator, piping, fittings and equipment installed by the service gas supplier before the point of delivery.</a:t>
            </a:r>
          </a:p>
          <a:p>
            <a:pPr lvl="1">
              <a:lnSpc>
                <a:spcPct val="90000"/>
              </a:lnSpc>
            </a:pPr>
            <a:r>
              <a:rPr lang="en-US" b="1" i="1" u="sng" dirty="0"/>
              <a:t>System Shutoff:</a:t>
            </a:r>
            <a:r>
              <a:rPr lang="en-US" i="1" dirty="0"/>
              <a:t>  </a:t>
            </a:r>
            <a:r>
              <a:rPr lang="en-US" b="1" i="1" dirty="0"/>
              <a:t>A valve installed after the point of delivery to shut off the entire piping system.</a:t>
            </a:r>
          </a:p>
          <a:p>
            <a:pPr marL="457200" lvl="1" indent="0">
              <a:lnSpc>
                <a:spcPct val="90000"/>
              </a:lnSpc>
              <a:buNone/>
            </a:pPr>
            <a:endParaRPr lang="en-US" b="1" dirty="0"/>
          </a:p>
          <a:p>
            <a:pPr marL="457200" lvl="1" indent="0">
              <a:lnSpc>
                <a:spcPct val="90000"/>
              </a:lnSpc>
              <a:buNone/>
            </a:pPr>
            <a:endParaRPr lang="en-US" b="1" dirty="0"/>
          </a:p>
          <a:p>
            <a:pPr lvl="1">
              <a:lnSpc>
                <a:spcPct val="90000"/>
              </a:lnSpc>
            </a:pPr>
            <a:r>
              <a:rPr lang="en-US" b="1" i="1" u="sng" dirty="0"/>
              <a:t>Press-connect Joint:</a:t>
            </a:r>
            <a:r>
              <a:rPr lang="en-US" b="1" i="1" dirty="0"/>
              <a:t>  A permanent mechanical joint incorporating an elastomeric seal or an elastomeric seal and corrosion-resistant grip or bite ring.  The joint is made with a pressing tool and jaw or ring approved by the fitting manufacturer.</a:t>
            </a:r>
            <a:endParaRPr lang="en-US" b="1" i="1" u="sng" dirty="0"/>
          </a:p>
          <a:p>
            <a:pPr>
              <a:lnSpc>
                <a:spcPct val="90000"/>
              </a:lnSpc>
            </a:pPr>
            <a:endParaRPr lang="en-US" dirty="0"/>
          </a:p>
        </p:txBody>
      </p:sp>
      <p:pic>
        <p:nvPicPr>
          <p:cNvPr id="5" name="Picture 4" descr="Diagram, schematic&#10;&#10;Description automatically generated">
            <a:extLst>
              <a:ext uri="{FF2B5EF4-FFF2-40B4-BE49-F238E27FC236}">
                <a16:creationId xmlns:a16="http://schemas.microsoft.com/office/drawing/2014/main" id="{0D0D8947-0993-4392-B4EF-356511797020}"/>
              </a:ext>
            </a:extLst>
          </p:cNvPr>
          <p:cNvPicPr>
            <a:picLocks noChangeAspect="1"/>
          </p:cNvPicPr>
          <p:nvPr/>
        </p:nvPicPr>
        <p:blipFill>
          <a:blip r:embed="rId3"/>
          <a:stretch>
            <a:fillRect/>
          </a:stretch>
        </p:blipFill>
        <p:spPr>
          <a:xfrm>
            <a:off x="8281608" y="1552743"/>
            <a:ext cx="3555257" cy="255978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Picture 6" descr="A picture containing text&#10;&#10;Description automatically generated">
            <a:extLst>
              <a:ext uri="{FF2B5EF4-FFF2-40B4-BE49-F238E27FC236}">
                <a16:creationId xmlns:a16="http://schemas.microsoft.com/office/drawing/2014/main" id="{9F23C94D-3AC8-4355-9F36-4E6FDBC6FD2F}"/>
              </a:ext>
            </a:extLst>
          </p:cNvPr>
          <p:cNvPicPr>
            <a:picLocks noChangeAspect="1"/>
          </p:cNvPicPr>
          <p:nvPr/>
        </p:nvPicPr>
        <p:blipFill>
          <a:blip r:embed="rId4"/>
          <a:stretch>
            <a:fillRect/>
          </a:stretch>
        </p:blipFill>
        <p:spPr>
          <a:xfrm>
            <a:off x="8281609" y="4591865"/>
            <a:ext cx="3555256" cy="159986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0550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a:bodyPr>
          <a:lstStyle/>
          <a:p>
            <a:r>
              <a:rPr lang="en-US" dirty="0"/>
              <a:t>Section 307.2 Fuel-burning Appliances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3"/>
            <a:ext cx="9756937" cy="3793067"/>
          </a:xfrm>
        </p:spPr>
        <p:txBody>
          <a:bodyPr>
            <a:normAutofit fontScale="92500" lnSpcReduction="10000"/>
          </a:bodyPr>
          <a:lstStyle/>
          <a:p>
            <a:r>
              <a:rPr lang="en-US" dirty="0"/>
              <a:t>Modified section to include permanent markings on the terminations of concealed condensate drain lines where it is not apparent which drain is the normal condensate drain and which is the secondary (backup) drain.  The required marking is intended to be permanent (duct tape or marker is not sufficient).</a:t>
            </a:r>
          </a:p>
          <a:p>
            <a:pPr marL="457200" lvl="1" indent="0">
              <a:buNone/>
            </a:pPr>
            <a:r>
              <a:rPr lang="en-US" i="1" dirty="0"/>
              <a:t>Liquid combustion byproducts of condensing appliances shall be collected and discharged to an approved plumbing fixture or disposal area in accordance with the manufacturer’s instructions. Condensate piping shall be of approved corrosion-resistant material and shall be not smaller than the drain connection on the appliance. Such piping shall maintain a minimum slope in the direction of discharge of not less than </a:t>
            </a:r>
            <a:r>
              <a:rPr lang="en-US" i="1" baseline="30000" dirty="0"/>
              <a:t>1</a:t>
            </a:r>
            <a:r>
              <a:rPr lang="en-US" i="1" dirty="0"/>
              <a:t>/</a:t>
            </a:r>
            <a:r>
              <a:rPr lang="en-US" i="1" baseline="-25000" dirty="0"/>
              <a:t>8</a:t>
            </a:r>
            <a:r>
              <a:rPr lang="en-US" i="1" dirty="0"/>
              <a:t> unit vertical in 12 units horizontal (1-percent slope). </a:t>
            </a:r>
            <a:r>
              <a:rPr lang="en-US" b="1" i="1" dirty="0"/>
              <a:t>The termination of concealed condensate piping shall be marked to indicate whether the piping is connected to the primary drain or to the secondary drain.</a:t>
            </a:r>
          </a:p>
          <a:p>
            <a:endParaRPr lang="en-US" dirty="0"/>
          </a:p>
        </p:txBody>
      </p:sp>
    </p:spTree>
    <p:extLst>
      <p:ext uri="{BB962C8B-B14F-4D97-AF65-F5344CB8AC3E}">
        <p14:creationId xmlns:p14="http://schemas.microsoft.com/office/powerpoint/2010/main" val="220558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a:bodyPr>
          <a:lstStyle/>
          <a:p>
            <a:r>
              <a:rPr lang="en-US" dirty="0"/>
              <a:t>Section 402.7 Maximum operating pressure</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3"/>
            <a:ext cx="9756937" cy="3793067"/>
          </a:xfrm>
        </p:spPr>
        <p:txBody>
          <a:bodyPr>
            <a:normAutofit/>
          </a:bodyPr>
          <a:lstStyle/>
          <a:p>
            <a:r>
              <a:rPr lang="en-US" dirty="0"/>
              <a:t>Press-connect fittings are now suitable for high pressure (+5 </a:t>
            </a:r>
            <a:r>
              <a:rPr lang="en-US" dirty="0" err="1"/>
              <a:t>psig</a:t>
            </a:r>
            <a:r>
              <a:rPr lang="en-US" dirty="0"/>
              <a:t>) applications indoors.  Modified Item 2; Items 1, 3-8 are unchanged.</a:t>
            </a:r>
          </a:p>
          <a:p>
            <a:pPr marL="457200" lvl="1" indent="0">
              <a:buNone/>
            </a:pPr>
            <a:r>
              <a:rPr lang="en-US" i="1" dirty="0"/>
              <a:t>The maximum operating pressure for piping systems located inside buildings shall not exceed 5 pounds per square inch gauge (</a:t>
            </a:r>
            <a:r>
              <a:rPr lang="en-US" i="1" dirty="0" err="1"/>
              <a:t>psig</a:t>
            </a:r>
            <a:r>
              <a:rPr lang="en-US" i="1" dirty="0"/>
              <a:t>) (34 kPa gauge) except where one or more of the following conditions are met:</a:t>
            </a:r>
          </a:p>
          <a:p>
            <a:pPr marL="914400" lvl="2" indent="0">
              <a:buNone/>
            </a:pPr>
            <a:r>
              <a:rPr lang="en-US" b="1" i="1" dirty="0"/>
              <a:t>2.  The piping is joined by fittings listed to ASNI LC-4/CSA6.32 and installed in accordance with the manufacturer’s instructions.</a:t>
            </a:r>
          </a:p>
          <a:p>
            <a:endParaRPr lang="en-US" dirty="0"/>
          </a:p>
        </p:txBody>
      </p:sp>
    </p:spTree>
    <p:extLst>
      <p:ext uri="{BB962C8B-B14F-4D97-AF65-F5344CB8AC3E}">
        <p14:creationId xmlns:p14="http://schemas.microsoft.com/office/powerpoint/2010/main" val="192252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a:bodyPr>
          <a:lstStyle/>
          <a:p>
            <a:r>
              <a:rPr lang="en-US" dirty="0"/>
              <a:t>Section 403.8.3 Threaded joint sealing</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3"/>
            <a:ext cx="9756937" cy="3793067"/>
          </a:xfrm>
        </p:spPr>
        <p:txBody>
          <a:bodyPr>
            <a:normAutofit/>
          </a:bodyPr>
          <a:lstStyle/>
          <a:p>
            <a:r>
              <a:rPr lang="en-US" dirty="0"/>
              <a:t>Modified to require the use of thread joint sealants (i.e. joint compounds, pipe dope, pipe tape)</a:t>
            </a:r>
          </a:p>
          <a:p>
            <a:pPr marL="457200" lvl="1" indent="0">
              <a:buNone/>
            </a:pPr>
            <a:r>
              <a:rPr lang="en-US" b="1" i="1" dirty="0"/>
              <a:t>Threaded joints shall be made using a thread joint sealing material.  Thread joint sealing materials shall be nonhardening and shall be resistant to the chemical constituents of the gasses to be conducted through the piping.  Thread joint sealing materials shall be compatible with the pipe and fitting materials on which the sealing materials are used.</a:t>
            </a:r>
            <a:endParaRPr lang="en-US" i="1" dirty="0"/>
          </a:p>
        </p:txBody>
      </p:sp>
    </p:spTree>
    <p:extLst>
      <p:ext uri="{BB962C8B-B14F-4D97-AF65-F5344CB8AC3E}">
        <p14:creationId xmlns:p14="http://schemas.microsoft.com/office/powerpoint/2010/main" val="225141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a:bodyPr>
          <a:lstStyle/>
          <a:p>
            <a:r>
              <a:rPr lang="en-US" dirty="0"/>
              <a:t>Section 404.5 Fittings in concealed locations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3"/>
            <a:ext cx="9756937" cy="3793067"/>
          </a:xfrm>
        </p:spPr>
        <p:txBody>
          <a:bodyPr>
            <a:normAutofit/>
          </a:bodyPr>
          <a:lstStyle/>
          <a:p>
            <a:r>
              <a:rPr lang="en-US" dirty="0"/>
              <a:t>Modified to allow plugs and caps to be used in concealed locations.  Modified Item 1; Items 2-4 are unchanged.</a:t>
            </a:r>
          </a:p>
          <a:p>
            <a:pPr marL="457200" lvl="1" indent="0">
              <a:buNone/>
            </a:pPr>
            <a:r>
              <a:rPr lang="en-US" i="1" dirty="0"/>
              <a:t>Fittings installed in concealed locations shall be limited to the following types:</a:t>
            </a:r>
          </a:p>
          <a:p>
            <a:pPr marL="457200" lvl="1" indent="0">
              <a:buNone/>
            </a:pPr>
            <a:r>
              <a:rPr lang="en-US" b="1" i="1" dirty="0"/>
              <a:t>	1.  </a:t>
            </a:r>
            <a:r>
              <a:rPr lang="en-US" i="1" dirty="0"/>
              <a:t>Threaded elbows, tees, couplings, </a:t>
            </a:r>
            <a:r>
              <a:rPr lang="en-US" b="1" i="1" dirty="0"/>
              <a:t>plugs and caps.</a:t>
            </a:r>
            <a:endParaRPr lang="en-US" i="1" dirty="0"/>
          </a:p>
        </p:txBody>
      </p:sp>
    </p:spTree>
    <p:extLst>
      <p:ext uri="{BB962C8B-B14F-4D97-AF65-F5344CB8AC3E}">
        <p14:creationId xmlns:p14="http://schemas.microsoft.com/office/powerpoint/2010/main" val="204997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a:bodyPr>
          <a:lstStyle/>
          <a:p>
            <a:r>
              <a:rPr lang="en-US" dirty="0"/>
              <a:t>Section 503.5.6.1 Chimney lining</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3"/>
            <a:ext cx="9756937" cy="3793067"/>
          </a:xfrm>
        </p:spPr>
        <p:txBody>
          <a:bodyPr>
            <a:normAutofit/>
          </a:bodyPr>
          <a:lstStyle/>
          <a:p>
            <a:r>
              <a:rPr lang="en-US" dirty="0"/>
              <a:t>Exception was removed that allowed an existing unlined chimney to vent replacement appliances, where such a replacement was similar in type, BTU/h input rating and thermal efficiency.</a:t>
            </a:r>
          </a:p>
          <a:p>
            <a:pPr marL="457200" lvl="1" indent="0">
              <a:buNone/>
            </a:pPr>
            <a:r>
              <a:rPr lang="en-US" i="1" dirty="0"/>
              <a:t>Chimneys shall be lined in accordance with NFPA 211.</a:t>
            </a:r>
          </a:p>
          <a:p>
            <a:pPr lvl="1"/>
            <a:endParaRPr lang="en-US" dirty="0"/>
          </a:p>
        </p:txBody>
      </p:sp>
    </p:spTree>
    <p:extLst>
      <p:ext uri="{BB962C8B-B14F-4D97-AF65-F5344CB8AC3E}">
        <p14:creationId xmlns:p14="http://schemas.microsoft.com/office/powerpoint/2010/main" val="82356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fontScale="90000"/>
          </a:bodyPr>
          <a:lstStyle/>
          <a:p>
            <a:r>
              <a:rPr lang="en-US" dirty="0"/>
              <a:t>Section 503.8 Venting system terminal clearances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3"/>
            <a:ext cx="9756937" cy="3793067"/>
          </a:xfrm>
        </p:spPr>
        <p:txBody>
          <a:bodyPr>
            <a:normAutofit/>
          </a:bodyPr>
          <a:lstStyle/>
          <a:p>
            <a:r>
              <a:rPr lang="en-US" dirty="0"/>
              <a:t>Modified to remove Items 1-5.  Items 1-5 reformatted into a new table, Table 503.8, and a new figure, Figure 503.8.  No technical changes were made.</a:t>
            </a:r>
          </a:p>
          <a:p>
            <a:pPr marL="457200" lvl="1" indent="0">
              <a:buNone/>
            </a:pPr>
            <a:r>
              <a:rPr lang="en-US" b="1" i="1" dirty="0"/>
              <a:t>The clearances for through-the-wall direct-vent and non-direct-vent terminals shall be in accordance with Table 503.8 and Figure 503.8.  Exception:  The clearances in Table 503.8 shall not apply to the combustion air intake of a direct-vent appliance.</a:t>
            </a:r>
          </a:p>
          <a:p>
            <a:pPr lvl="1"/>
            <a:endParaRPr lang="en-US" dirty="0"/>
          </a:p>
        </p:txBody>
      </p:sp>
    </p:spTree>
    <p:extLst>
      <p:ext uri="{BB962C8B-B14F-4D97-AF65-F5344CB8AC3E}">
        <p14:creationId xmlns:p14="http://schemas.microsoft.com/office/powerpoint/2010/main" val="2535729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7C19A7-3107-4CB2-BD0D-F7C79BE02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023227-530E-4024-91EF-312A851A758C}">
  <ds:schemaRefs>
    <ds:schemaRef ds:uri="http://purl.org/dc/term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33315AA3-EAE3-44ED-8368-BAC2FFFB48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Parallax design</Template>
  <TotalTime>357</TotalTime>
  <Words>911</Words>
  <Application>Microsoft Office PowerPoint</Application>
  <PresentationFormat>Widescreen</PresentationFormat>
  <Paragraphs>56</Paragraphs>
  <Slides>14</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Parallax</vt:lpstr>
      <vt:lpstr>2021 Significant Changes International Fuel Gas Code</vt:lpstr>
      <vt:lpstr>Formatting</vt:lpstr>
      <vt:lpstr>Section 202 Definitions</vt:lpstr>
      <vt:lpstr>Section 307.2 Fuel-burning Appliances</vt:lpstr>
      <vt:lpstr>Section 402.7 Maximum operating pressure</vt:lpstr>
      <vt:lpstr>Section 403.8.3 Threaded joint sealing</vt:lpstr>
      <vt:lpstr>Section 404.5 Fittings in concealed locations</vt:lpstr>
      <vt:lpstr>Section 503.5.6.1 Chimney lining</vt:lpstr>
      <vt:lpstr>Section 503.8 Venting system terminal clearances</vt:lpstr>
      <vt:lpstr>Section 503.8 Venting system terminal clearances</vt:lpstr>
      <vt:lpstr>Section 503.8 Venting system terminal clearances</vt:lpstr>
      <vt:lpstr>Section 503.10.7 Connector junctions</vt:lpstr>
      <vt:lpstr>Section 618.6 Furnace plenums and air ducts.</vt:lpstr>
      <vt:lpstr>Section 623.2 Prohibited location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Lacey Brown</dc:creator>
  <cp:lastModifiedBy>Darren Emery</cp:lastModifiedBy>
  <cp:revision>18</cp:revision>
  <dcterms:created xsi:type="dcterms:W3CDTF">2021-11-01T16:04:28Z</dcterms:created>
  <dcterms:modified xsi:type="dcterms:W3CDTF">2023-01-03T17:29:49Z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