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25"/>
  </p:notesMasterIdLst>
  <p:sldIdLst>
    <p:sldId id="260" r:id="rId5"/>
    <p:sldId id="271" r:id="rId6"/>
    <p:sldId id="272" r:id="rId7"/>
    <p:sldId id="279" r:id="rId8"/>
    <p:sldId id="280" r:id="rId9"/>
    <p:sldId id="282" r:id="rId10"/>
    <p:sldId id="283" r:id="rId11"/>
    <p:sldId id="298" r:id="rId12"/>
    <p:sldId id="284" r:id="rId13"/>
    <p:sldId id="285" r:id="rId14"/>
    <p:sldId id="296" r:id="rId15"/>
    <p:sldId id="297" r:id="rId16"/>
    <p:sldId id="274" r:id="rId17"/>
    <p:sldId id="275" r:id="rId18"/>
    <p:sldId id="276" r:id="rId19"/>
    <p:sldId id="286" r:id="rId20"/>
    <p:sldId id="287" r:id="rId21"/>
    <p:sldId id="277" r:id="rId22"/>
    <p:sldId id="289" r:id="rId23"/>
    <p:sldId id="29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7" autoAdjust="0"/>
    <p:restoredTop sz="94660"/>
  </p:normalViewPr>
  <p:slideViewPr>
    <p:cSldViewPr snapToGrid="0">
      <p:cViewPr varScale="1">
        <p:scale>
          <a:sx n="108" d="100"/>
          <a:sy n="108" d="100"/>
        </p:scale>
        <p:origin x="540" y="10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F774C-70F7-4ED4-813C-739E51CF8487}" type="datetimeFigureOut">
              <a:rPr lang="en-US" smtClean="0"/>
              <a:t>1/3/2023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24A772-5D94-4F12-8B86-44D4FB26368F}" type="slidenum">
              <a:rPr lang="en-US" smtClean="0"/>
              <a:t>‹#›</a:t>
            </a:fld>
            <a:endParaRPr lang="en-US" dirty="0"/>
          </a:p>
        </p:txBody>
      </p:sp>
    </p:spTree>
    <p:extLst>
      <p:ext uri="{BB962C8B-B14F-4D97-AF65-F5344CB8AC3E}">
        <p14:creationId xmlns:p14="http://schemas.microsoft.com/office/powerpoint/2010/main" val="268842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2</a:t>
            </a:fld>
            <a:endParaRPr lang="en-US" dirty="0"/>
          </a:p>
        </p:txBody>
      </p:sp>
    </p:spTree>
    <p:extLst>
      <p:ext uri="{BB962C8B-B14F-4D97-AF65-F5344CB8AC3E}">
        <p14:creationId xmlns:p14="http://schemas.microsoft.com/office/powerpoint/2010/main" val="2288643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13</a:t>
            </a:fld>
            <a:endParaRPr lang="en-US" dirty="0"/>
          </a:p>
        </p:txBody>
      </p:sp>
    </p:spTree>
    <p:extLst>
      <p:ext uri="{BB962C8B-B14F-4D97-AF65-F5344CB8AC3E}">
        <p14:creationId xmlns:p14="http://schemas.microsoft.com/office/powerpoint/2010/main" val="24721580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14</a:t>
            </a:fld>
            <a:endParaRPr lang="en-US" dirty="0"/>
          </a:p>
        </p:txBody>
      </p:sp>
    </p:spTree>
    <p:extLst>
      <p:ext uri="{BB962C8B-B14F-4D97-AF65-F5344CB8AC3E}">
        <p14:creationId xmlns:p14="http://schemas.microsoft.com/office/powerpoint/2010/main" val="12970926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15</a:t>
            </a:fld>
            <a:endParaRPr lang="en-US" dirty="0"/>
          </a:p>
        </p:txBody>
      </p:sp>
    </p:spTree>
    <p:extLst>
      <p:ext uri="{BB962C8B-B14F-4D97-AF65-F5344CB8AC3E}">
        <p14:creationId xmlns:p14="http://schemas.microsoft.com/office/powerpoint/2010/main" val="35134407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16</a:t>
            </a:fld>
            <a:endParaRPr lang="en-US" dirty="0"/>
          </a:p>
        </p:txBody>
      </p:sp>
    </p:spTree>
    <p:extLst>
      <p:ext uri="{BB962C8B-B14F-4D97-AF65-F5344CB8AC3E}">
        <p14:creationId xmlns:p14="http://schemas.microsoft.com/office/powerpoint/2010/main" val="12302495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17</a:t>
            </a:fld>
            <a:endParaRPr lang="en-US" dirty="0"/>
          </a:p>
        </p:txBody>
      </p:sp>
    </p:spTree>
    <p:extLst>
      <p:ext uri="{BB962C8B-B14F-4D97-AF65-F5344CB8AC3E}">
        <p14:creationId xmlns:p14="http://schemas.microsoft.com/office/powerpoint/2010/main" val="42790612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18</a:t>
            </a:fld>
            <a:endParaRPr lang="en-US" dirty="0"/>
          </a:p>
        </p:txBody>
      </p:sp>
    </p:spTree>
    <p:extLst>
      <p:ext uri="{BB962C8B-B14F-4D97-AF65-F5344CB8AC3E}">
        <p14:creationId xmlns:p14="http://schemas.microsoft.com/office/powerpoint/2010/main" val="28942921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19</a:t>
            </a:fld>
            <a:endParaRPr lang="en-US" dirty="0"/>
          </a:p>
        </p:txBody>
      </p:sp>
    </p:spTree>
    <p:extLst>
      <p:ext uri="{BB962C8B-B14F-4D97-AF65-F5344CB8AC3E}">
        <p14:creationId xmlns:p14="http://schemas.microsoft.com/office/powerpoint/2010/main" val="37976200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20</a:t>
            </a:fld>
            <a:endParaRPr lang="en-US" dirty="0"/>
          </a:p>
        </p:txBody>
      </p:sp>
    </p:spTree>
    <p:extLst>
      <p:ext uri="{BB962C8B-B14F-4D97-AF65-F5344CB8AC3E}">
        <p14:creationId xmlns:p14="http://schemas.microsoft.com/office/powerpoint/2010/main" val="3758819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4</a:t>
            </a:fld>
            <a:endParaRPr lang="en-US" dirty="0"/>
          </a:p>
        </p:txBody>
      </p:sp>
    </p:spTree>
    <p:extLst>
      <p:ext uri="{BB962C8B-B14F-4D97-AF65-F5344CB8AC3E}">
        <p14:creationId xmlns:p14="http://schemas.microsoft.com/office/powerpoint/2010/main" val="2439843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5</a:t>
            </a:fld>
            <a:endParaRPr lang="en-US" dirty="0"/>
          </a:p>
        </p:txBody>
      </p:sp>
    </p:spTree>
    <p:extLst>
      <p:ext uri="{BB962C8B-B14F-4D97-AF65-F5344CB8AC3E}">
        <p14:creationId xmlns:p14="http://schemas.microsoft.com/office/powerpoint/2010/main" val="1561100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6</a:t>
            </a:fld>
            <a:endParaRPr lang="en-US" dirty="0"/>
          </a:p>
        </p:txBody>
      </p:sp>
    </p:spTree>
    <p:extLst>
      <p:ext uri="{BB962C8B-B14F-4D97-AF65-F5344CB8AC3E}">
        <p14:creationId xmlns:p14="http://schemas.microsoft.com/office/powerpoint/2010/main" val="32782864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7</a:t>
            </a:fld>
            <a:endParaRPr lang="en-US" dirty="0"/>
          </a:p>
        </p:txBody>
      </p:sp>
    </p:spTree>
    <p:extLst>
      <p:ext uri="{BB962C8B-B14F-4D97-AF65-F5344CB8AC3E}">
        <p14:creationId xmlns:p14="http://schemas.microsoft.com/office/powerpoint/2010/main" val="503795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8</a:t>
            </a:fld>
            <a:endParaRPr lang="en-US" dirty="0"/>
          </a:p>
        </p:txBody>
      </p:sp>
    </p:spTree>
    <p:extLst>
      <p:ext uri="{BB962C8B-B14F-4D97-AF65-F5344CB8AC3E}">
        <p14:creationId xmlns:p14="http://schemas.microsoft.com/office/powerpoint/2010/main" val="17366899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9</a:t>
            </a:fld>
            <a:endParaRPr lang="en-US" dirty="0"/>
          </a:p>
        </p:txBody>
      </p:sp>
    </p:spTree>
    <p:extLst>
      <p:ext uri="{BB962C8B-B14F-4D97-AF65-F5344CB8AC3E}">
        <p14:creationId xmlns:p14="http://schemas.microsoft.com/office/powerpoint/2010/main" val="11481890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10</a:t>
            </a:fld>
            <a:endParaRPr lang="en-US" dirty="0"/>
          </a:p>
        </p:txBody>
      </p:sp>
    </p:spTree>
    <p:extLst>
      <p:ext uri="{BB962C8B-B14F-4D97-AF65-F5344CB8AC3E}">
        <p14:creationId xmlns:p14="http://schemas.microsoft.com/office/powerpoint/2010/main" val="972586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24A772-5D94-4F12-8B86-44D4FB26368F}" type="slidenum">
              <a:rPr lang="en-US" smtClean="0"/>
              <a:t>11</a:t>
            </a:fld>
            <a:endParaRPr lang="en-US" dirty="0"/>
          </a:p>
        </p:txBody>
      </p:sp>
    </p:spTree>
    <p:extLst>
      <p:ext uri="{BB962C8B-B14F-4D97-AF65-F5344CB8AC3E}">
        <p14:creationId xmlns:p14="http://schemas.microsoft.com/office/powerpoint/2010/main" val="2485253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F2E34D-57B0-41D5-A7AF-DF10D1068115}" type="datetime1">
              <a:rPr lang="en-US" smtClean="0"/>
              <a:t>1/3/2023</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6E8327-77F4-4A2B-9238-101C8E3404E4}" type="datetime1">
              <a:rPr lang="en-US" smtClean="0"/>
              <a:t>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87327A-3B7B-4F18-AD00-4892CF91FF9D}"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398241-E647-4007-AB01-BB30869910EB}"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9F5554-C941-4C3B-A197-75ED448862A0}"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6B44A0-C3F8-4023-9352-7CF7C034B2C8}"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C3DC5B-471F-47EA-B884-FE923235A560}"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8C408-3247-4796-93FF-B91D6887AEC0}"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A1D282-CC74-49F4-B876-75084EFB56F1}"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56EAF9-2583-4989-8D87-13F548ED6E0C}"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0E3CFB-BB1B-4B2A-ADF6-B1A4609854C4}" type="datetime1">
              <a:rPr lang="en-US" smtClean="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3AEAA8-1A97-412E-935C-2E918F139579}" type="datetime1">
              <a:rPr lang="en-US" smtClean="0"/>
              <a:t>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8B0DF1-CA1F-4E36-8C65-C52A9896A8FB}" type="datetime1">
              <a:rPr lang="en-US" smtClean="0"/>
              <a:t>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6173FD-197A-4AD6-8D60-38B6A76F0734}" type="datetime1">
              <a:rPr lang="en-US" smtClean="0"/>
              <a:t>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DC3949-07FA-4C7A-A990-D6D1043EED71}" type="datetime1">
              <a:rPr lang="en-US" smtClean="0"/>
              <a:t>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9E2DE8-6D13-4218-A974-D45AA7B6E4FF}" type="datetime1">
              <a:rPr lang="en-US" smtClean="0"/>
              <a:t>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DAB7D7-4BDA-4ABC-B31D-66201C69A314}" type="datetime1">
              <a:rPr lang="en-US" smtClean="0"/>
              <a:t>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E3F0A0B-291C-4112-A023-023C51AB2E85}" type="datetime1">
              <a:rPr lang="en-US" smtClean="0"/>
              <a:t>1/3/2023</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6" name="Rectangle 33">
            <a:extLst>
              <a:ext uri="{FF2B5EF4-FFF2-40B4-BE49-F238E27FC236}">
                <a16:creationId xmlns:a16="http://schemas.microsoft.com/office/drawing/2014/main" id="{E5A92FE9-DB05-4D0D-AF5A-BE8664B9FF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7" name="Group 35">
            <a:extLst>
              <a:ext uri="{FF2B5EF4-FFF2-40B4-BE49-F238E27FC236}">
                <a16:creationId xmlns:a16="http://schemas.microsoft.com/office/drawing/2014/main" id="{53D9B26A-5143-49A7-BA98-D871D5BD719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26211" y="1"/>
            <a:ext cx="5014912" cy="6857999"/>
            <a:chOff x="2928938" y="-4763"/>
            <a:chExt cx="5014912" cy="6862763"/>
          </a:xfrm>
        </p:grpSpPr>
        <p:sp>
          <p:nvSpPr>
            <p:cNvPr id="37" name="Freeform 6">
              <a:extLst>
                <a:ext uri="{FF2B5EF4-FFF2-40B4-BE49-F238E27FC236}">
                  <a16:creationId xmlns:a16="http://schemas.microsoft.com/office/drawing/2014/main" id="{68B85E55-A2A1-4682-B891-F201358A92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48" name="Freeform 7">
              <a:extLst>
                <a:ext uri="{FF2B5EF4-FFF2-40B4-BE49-F238E27FC236}">
                  <a16:creationId xmlns:a16="http://schemas.microsoft.com/office/drawing/2014/main" id="{45EF6EDB-9B5D-49E9-96FA-1AE08BF95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39" name="Freeform 12">
              <a:extLst>
                <a:ext uri="{FF2B5EF4-FFF2-40B4-BE49-F238E27FC236}">
                  <a16:creationId xmlns:a16="http://schemas.microsoft.com/office/drawing/2014/main" id="{38338226-D6E2-4EEE-B271-DB4BD096D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40" name="Freeform 13">
              <a:extLst>
                <a:ext uri="{FF2B5EF4-FFF2-40B4-BE49-F238E27FC236}">
                  <a16:creationId xmlns:a16="http://schemas.microsoft.com/office/drawing/2014/main" id="{4878FB48-17B3-4A11-8025-DE0945CD4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41" name="Freeform 14">
              <a:extLst>
                <a:ext uri="{FF2B5EF4-FFF2-40B4-BE49-F238E27FC236}">
                  <a16:creationId xmlns:a16="http://schemas.microsoft.com/office/drawing/2014/main" id="{4150A21C-DD6D-4D3C-9E95-7A3CA263BE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42" name="Freeform 15">
              <a:extLst>
                <a:ext uri="{FF2B5EF4-FFF2-40B4-BE49-F238E27FC236}">
                  <a16:creationId xmlns:a16="http://schemas.microsoft.com/office/drawing/2014/main" id="{7505BF04-104D-4180-A284-42FCD6B04D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grpSp>
      <p:sp>
        <p:nvSpPr>
          <p:cNvPr id="2" name="Title 1">
            <a:extLst>
              <a:ext uri="{FF2B5EF4-FFF2-40B4-BE49-F238E27FC236}">
                <a16:creationId xmlns:a16="http://schemas.microsoft.com/office/drawing/2014/main" id="{652CD06E-EB43-4697-A9C1-290232C3BAD6}"/>
              </a:ext>
            </a:extLst>
          </p:cNvPr>
          <p:cNvSpPr>
            <a:spLocks noGrp="1"/>
          </p:cNvSpPr>
          <p:nvPr>
            <p:ph type="ctrTitle"/>
          </p:nvPr>
        </p:nvSpPr>
        <p:spPr>
          <a:xfrm>
            <a:off x="1018190" y="924232"/>
            <a:ext cx="8174971" cy="3285866"/>
          </a:xfrm>
        </p:spPr>
        <p:txBody>
          <a:bodyPr>
            <a:normAutofit/>
          </a:bodyPr>
          <a:lstStyle/>
          <a:p>
            <a:pPr algn="l"/>
            <a:r>
              <a:rPr lang="en-US" sz="5700"/>
              <a:t>2021 Significant Changes</a:t>
            </a:r>
            <a:br>
              <a:rPr lang="en-US" sz="5700"/>
            </a:br>
            <a:r>
              <a:rPr lang="en-US" sz="5700"/>
              <a:t>International Mechanical Code</a:t>
            </a:r>
          </a:p>
        </p:txBody>
      </p:sp>
      <p:sp>
        <p:nvSpPr>
          <p:cNvPr id="3" name="Subtitle 2">
            <a:extLst>
              <a:ext uri="{FF2B5EF4-FFF2-40B4-BE49-F238E27FC236}">
                <a16:creationId xmlns:a16="http://schemas.microsoft.com/office/drawing/2014/main" id="{1FBBDE4E-FFA3-44D5-BA0B-7575E2214B7C}"/>
              </a:ext>
            </a:extLst>
          </p:cNvPr>
          <p:cNvSpPr>
            <a:spLocks noGrp="1"/>
          </p:cNvSpPr>
          <p:nvPr>
            <p:ph type="subTitle" idx="1"/>
          </p:nvPr>
        </p:nvSpPr>
        <p:spPr>
          <a:xfrm>
            <a:off x="1018190" y="4210098"/>
            <a:ext cx="7178070" cy="863348"/>
          </a:xfrm>
        </p:spPr>
        <p:txBody>
          <a:bodyPr>
            <a:normAutofit/>
          </a:bodyPr>
          <a:lstStyle/>
          <a:p>
            <a:pPr algn="l"/>
            <a:endParaRPr lang="en-US" dirty="0"/>
          </a:p>
        </p:txBody>
      </p:sp>
    </p:spTree>
    <p:extLst>
      <p:ext uri="{BB962C8B-B14F-4D97-AF65-F5344CB8AC3E}">
        <p14:creationId xmlns:p14="http://schemas.microsoft.com/office/powerpoint/2010/main" val="388446695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22D6-0EA6-4798-87BF-1D0B8A517DCF}"/>
              </a:ext>
            </a:extLst>
          </p:cNvPr>
          <p:cNvSpPr>
            <a:spLocks noGrp="1"/>
          </p:cNvSpPr>
          <p:nvPr>
            <p:ph type="title"/>
          </p:nvPr>
        </p:nvSpPr>
        <p:spPr/>
        <p:txBody>
          <a:bodyPr>
            <a:normAutofit/>
          </a:bodyPr>
          <a:lstStyle/>
          <a:p>
            <a:r>
              <a:rPr lang="en-US" dirty="0"/>
              <a:t>Section 403.3.1.3 Demand Controlled Ventilation</a:t>
            </a:r>
          </a:p>
        </p:txBody>
      </p:sp>
      <p:sp>
        <p:nvSpPr>
          <p:cNvPr id="3" name="Content Placeholder 2">
            <a:extLst>
              <a:ext uri="{FF2B5EF4-FFF2-40B4-BE49-F238E27FC236}">
                <a16:creationId xmlns:a16="http://schemas.microsoft.com/office/drawing/2014/main" id="{E7645333-BFC2-403A-BFE3-334D7EEDE62D}"/>
              </a:ext>
            </a:extLst>
          </p:cNvPr>
          <p:cNvSpPr>
            <a:spLocks noGrp="1"/>
          </p:cNvSpPr>
          <p:nvPr>
            <p:ph idx="1"/>
          </p:nvPr>
        </p:nvSpPr>
        <p:spPr/>
        <p:txBody>
          <a:bodyPr>
            <a:normAutofit/>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lang="en-US" sz="2000" dirty="0">
                <a:solidFill>
                  <a:prstClr val="black"/>
                </a:solidFill>
                <a:latin typeface="Corbel" panose="020B0503020204020204"/>
              </a:rPr>
              <a:t>Clarifies that demand control ventilation schemes cannot eliminate all ventilation in a space while the space is expected to be occupied. </a:t>
            </a: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 </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t>The minimum flow rate of outdoor air that the ventilation system must be capable of supplying during its operation shall be permitted to be based on the rate per person indicated in Table 403.3.1.1 and the actual number of occupants present. </a:t>
            </a:r>
            <a:r>
              <a:rPr lang="en-US" b="1" i="1" dirty="0"/>
              <a:t>Where demand-controlled ventilation is employed to adjust the outdoor airflow rate based on the actual number of occupants present, the minimum quantity of outdoor air shall not fall below that determined from the area outdoor airflow rate column of Table 403.3.1.1 during periods when the building is expected to be occupied.</a:t>
            </a:r>
          </a:p>
        </p:txBody>
      </p:sp>
    </p:spTree>
    <p:extLst>
      <p:ext uri="{BB962C8B-B14F-4D97-AF65-F5344CB8AC3E}">
        <p14:creationId xmlns:p14="http://schemas.microsoft.com/office/powerpoint/2010/main" val="4083864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22D6-0EA6-4798-87BF-1D0B8A517DCF}"/>
              </a:ext>
            </a:extLst>
          </p:cNvPr>
          <p:cNvSpPr>
            <a:spLocks noGrp="1"/>
          </p:cNvSpPr>
          <p:nvPr>
            <p:ph type="title"/>
          </p:nvPr>
        </p:nvSpPr>
        <p:spPr/>
        <p:txBody>
          <a:bodyPr>
            <a:normAutofit/>
          </a:bodyPr>
          <a:lstStyle/>
          <a:p>
            <a:r>
              <a:rPr lang="en-US" dirty="0"/>
              <a:t>Section 403.3.2.1 Outdoor Air for Dwelling Units</a:t>
            </a:r>
          </a:p>
        </p:txBody>
      </p:sp>
      <p:sp>
        <p:nvSpPr>
          <p:cNvPr id="3" name="Content Placeholder 2">
            <a:extLst>
              <a:ext uri="{FF2B5EF4-FFF2-40B4-BE49-F238E27FC236}">
                <a16:creationId xmlns:a16="http://schemas.microsoft.com/office/drawing/2014/main" id="{E7645333-BFC2-403A-BFE3-334D7EEDE62D}"/>
              </a:ext>
            </a:extLst>
          </p:cNvPr>
          <p:cNvSpPr>
            <a:spLocks noGrp="1"/>
          </p:cNvSpPr>
          <p:nvPr>
            <p:ph idx="1"/>
          </p:nvPr>
        </p:nvSpPr>
        <p:spPr/>
        <p:txBody>
          <a:bodyPr>
            <a:normAutofit fontScale="92500" lnSpcReduction="20000"/>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lang="en-US" sz="2000" dirty="0">
                <a:solidFill>
                  <a:prstClr val="black"/>
                </a:solidFill>
                <a:latin typeface="Corbel" panose="020B0503020204020204"/>
              </a:rPr>
              <a:t>Recognizing the higher efficiency of balanced ventilation systems, the code will grant a reduction in the ventilation rate. </a:t>
            </a: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 </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2.   The minimum mechanical ventilation rate determined in accordance with Equation 4-9 	shall be reduced by 30 percent provided that both of the following apply:</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	2.1   A ducted system supplies ventilation air directly to each bedroom and to one of the 			following rooms:</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		2.1.1.   Living room</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		2.1.2.   Dining room</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		2.1.3.   Kitchen</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	2.2   The whole-house ventilation system is a balanced system.</a:t>
            </a:r>
          </a:p>
        </p:txBody>
      </p:sp>
    </p:spTree>
    <p:extLst>
      <p:ext uri="{BB962C8B-B14F-4D97-AF65-F5344CB8AC3E}">
        <p14:creationId xmlns:p14="http://schemas.microsoft.com/office/powerpoint/2010/main" val="3247718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22D6-0EA6-4798-87BF-1D0B8A517DCF}"/>
              </a:ext>
            </a:extLst>
          </p:cNvPr>
          <p:cNvSpPr>
            <a:spLocks noGrp="1"/>
          </p:cNvSpPr>
          <p:nvPr>
            <p:ph type="title"/>
          </p:nvPr>
        </p:nvSpPr>
        <p:spPr/>
        <p:txBody>
          <a:bodyPr>
            <a:normAutofit/>
          </a:bodyPr>
          <a:lstStyle/>
          <a:p>
            <a:r>
              <a:rPr lang="en-US" dirty="0"/>
              <a:t>Section 202 General Definitions</a:t>
            </a:r>
          </a:p>
        </p:txBody>
      </p:sp>
      <p:sp>
        <p:nvSpPr>
          <p:cNvPr id="3" name="Content Placeholder 2">
            <a:extLst>
              <a:ext uri="{FF2B5EF4-FFF2-40B4-BE49-F238E27FC236}">
                <a16:creationId xmlns:a16="http://schemas.microsoft.com/office/drawing/2014/main" id="{E7645333-BFC2-403A-BFE3-334D7EEDE62D}"/>
              </a:ext>
            </a:extLst>
          </p:cNvPr>
          <p:cNvSpPr>
            <a:spLocks noGrp="1"/>
          </p:cNvSpPr>
          <p:nvPr>
            <p:ph idx="1"/>
          </p:nvPr>
        </p:nvSpPr>
        <p:spPr/>
        <p:txBody>
          <a:bodyPr>
            <a:normAutofit/>
          </a:bodyPr>
          <a:lstStyle/>
          <a:p>
            <a:pPr>
              <a:lnSpc>
                <a:spcPct val="90000"/>
              </a:lnSpc>
            </a:pPr>
            <a:r>
              <a:rPr lang="en-US" dirty="0"/>
              <a:t>Added new definition:</a:t>
            </a:r>
          </a:p>
          <a:p>
            <a:pPr lvl="1">
              <a:lnSpc>
                <a:spcPct val="90000"/>
              </a:lnSpc>
            </a:pPr>
            <a:r>
              <a:rPr lang="en-US" b="1" i="1" u="sng" dirty="0"/>
              <a:t>Balanced Ventilation:</a:t>
            </a:r>
            <a:r>
              <a:rPr lang="en-US" b="1" i="1" dirty="0"/>
              <a:t>  Any combination of concurrently operating mechanical exhaust and mechanical supply whereby the total mechanical exhaust airflow rate is within 10 percent of the total mechanical supply airflow rate.</a:t>
            </a:r>
          </a:p>
        </p:txBody>
      </p:sp>
    </p:spTree>
    <p:extLst>
      <p:ext uri="{BB962C8B-B14F-4D97-AF65-F5344CB8AC3E}">
        <p14:creationId xmlns:p14="http://schemas.microsoft.com/office/powerpoint/2010/main" val="3568641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3">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54" name="Group 35">
            <a:extLst>
              <a:ext uri="{FF2B5EF4-FFF2-40B4-BE49-F238E27FC236}">
                <a16:creationId xmlns:a16="http://schemas.microsoft.com/office/drawing/2014/main" id="{260ACC13-B825-49F3-93DE-C8B8F2FA37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37" name="Freeform 6">
              <a:extLst>
                <a:ext uri="{FF2B5EF4-FFF2-40B4-BE49-F238E27FC236}">
                  <a16:creationId xmlns:a16="http://schemas.microsoft.com/office/drawing/2014/main" id="{F947B31F-CA03-4793-845D-FD86BABC1A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38" name="Freeform 7">
              <a:extLst>
                <a:ext uri="{FF2B5EF4-FFF2-40B4-BE49-F238E27FC236}">
                  <a16:creationId xmlns:a16="http://schemas.microsoft.com/office/drawing/2014/main" id="{DCDDE94D-F78C-4A48-AEA6-E922FC99A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39" name="Freeform 8">
              <a:extLst>
                <a:ext uri="{FF2B5EF4-FFF2-40B4-BE49-F238E27FC236}">
                  <a16:creationId xmlns:a16="http://schemas.microsoft.com/office/drawing/2014/main" id="{3445A886-F3CA-4DE4-90D7-535F9707B7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40" name="Freeform 9">
              <a:extLst>
                <a:ext uri="{FF2B5EF4-FFF2-40B4-BE49-F238E27FC236}">
                  <a16:creationId xmlns:a16="http://schemas.microsoft.com/office/drawing/2014/main" id="{A8999CB6-C053-418B-AE37-E470804D2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41" name="Freeform 10">
              <a:extLst>
                <a:ext uri="{FF2B5EF4-FFF2-40B4-BE49-F238E27FC236}">
                  <a16:creationId xmlns:a16="http://schemas.microsoft.com/office/drawing/2014/main" id="{81EA3E26-BFCD-4396-AE8A-2A9828BFFB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42" name="Freeform 11">
              <a:extLst>
                <a:ext uri="{FF2B5EF4-FFF2-40B4-BE49-F238E27FC236}">
                  <a16:creationId xmlns:a16="http://schemas.microsoft.com/office/drawing/2014/main" id="{5F9BC582-73A6-4D8A-8738-E36476489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grpSp>
        <p:nvGrpSpPr>
          <p:cNvPr id="55" name="Group 43">
            <a:extLst>
              <a:ext uri="{FF2B5EF4-FFF2-40B4-BE49-F238E27FC236}">
                <a16:creationId xmlns:a16="http://schemas.microsoft.com/office/drawing/2014/main" id="{E4C39A5A-6D63-4FAC-B6C2-D37778B97A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45" name="Freeform 6">
              <a:extLst>
                <a:ext uri="{FF2B5EF4-FFF2-40B4-BE49-F238E27FC236}">
                  <a16:creationId xmlns:a16="http://schemas.microsoft.com/office/drawing/2014/main" id="{80E46C4F-3514-46CB-AE42-CB6078352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46" name="Freeform 7">
              <a:extLst>
                <a:ext uri="{FF2B5EF4-FFF2-40B4-BE49-F238E27FC236}">
                  <a16:creationId xmlns:a16="http://schemas.microsoft.com/office/drawing/2014/main" id="{E5084902-5C24-45E2-B5A3-092541E3CE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47" name="Freeform 8">
              <a:extLst>
                <a:ext uri="{FF2B5EF4-FFF2-40B4-BE49-F238E27FC236}">
                  <a16:creationId xmlns:a16="http://schemas.microsoft.com/office/drawing/2014/main" id="{37FA1E91-A8BC-48A2-AC9A-E89FD9612F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48" name="Freeform 9">
              <a:extLst>
                <a:ext uri="{FF2B5EF4-FFF2-40B4-BE49-F238E27FC236}">
                  <a16:creationId xmlns:a16="http://schemas.microsoft.com/office/drawing/2014/main" id="{764E3167-8F97-4F74-BF1C-06B09CB712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49" name="Freeform 10">
              <a:extLst>
                <a:ext uri="{FF2B5EF4-FFF2-40B4-BE49-F238E27FC236}">
                  <a16:creationId xmlns:a16="http://schemas.microsoft.com/office/drawing/2014/main" id="{7008DBEC-8AE7-4A3E-92FB-A56EDF90D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50" name="Freeform 11">
              <a:extLst>
                <a:ext uri="{FF2B5EF4-FFF2-40B4-BE49-F238E27FC236}">
                  <a16:creationId xmlns:a16="http://schemas.microsoft.com/office/drawing/2014/main" id="{0A04160F-52CD-4394-AAF9-EE7B5A1F4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33922EA5-7829-48ED-8601-20CDA0B67F5C}"/>
              </a:ext>
            </a:extLst>
          </p:cNvPr>
          <p:cNvSpPr>
            <a:spLocks noGrp="1"/>
          </p:cNvSpPr>
          <p:nvPr>
            <p:ph type="title"/>
          </p:nvPr>
        </p:nvSpPr>
        <p:spPr>
          <a:xfrm>
            <a:off x="1753496" y="685800"/>
            <a:ext cx="2543201" cy="1752599"/>
          </a:xfrm>
        </p:spPr>
        <p:txBody>
          <a:bodyPr vert="horz" lIns="91440" tIns="45720" rIns="91440" bIns="45720" rtlCol="0" anchor="b">
            <a:normAutofit/>
          </a:bodyPr>
          <a:lstStyle/>
          <a:p>
            <a:pPr algn="l">
              <a:lnSpc>
                <a:spcPct val="90000"/>
              </a:lnSpc>
            </a:pPr>
            <a:r>
              <a:rPr lang="en-US" sz="3000"/>
              <a:t>Section 502.20 Manicure and pedicure stations</a:t>
            </a:r>
          </a:p>
        </p:txBody>
      </p:sp>
      <p:sp>
        <p:nvSpPr>
          <p:cNvPr id="3" name="Content Placeholder 2">
            <a:extLst>
              <a:ext uri="{FF2B5EF4-FFF2-40B4-BE49-F238E27FC236}">
                <a16:creationId xmlns:a16="http://schemas.microsoft.com/office/drawing/2014/main" id="{9BC6B968-87EE-464B-B6A2-2E35007B3FD5}"/>
              </a:ext>
            </a:extLst>
          </p:cNvPr>
          <p:cNvSpPr>
            <a:spLocks noGrp="1"/>
          </p:cNvSpPr>
          <p:nvPr>
            <p:ph sz="half" idx="1"/>
          </p:nvPr>
        </p:nvSpPr>
        <p:spPr>
          <a:xfrm>
            <a:off x="1484310" y="2666999"/>
            <a:ext cx="2812387" cy="3124201"/>
          </a:xfrm>
        </p:spPr>
        <p:txBody>
          <a:bodyPr vert="horz" lIns="91440" tIns="45720" rIns="91440" bIns="45720" rtlCol="0" anchor="t">
            <a:normAutofit/>
          </a:bodyPr>
          <a:lstStyle/>
          <a:p>
            <a:pPr marL="285750" marR="0" lvl="0" indent="-285750" fontAlgn="auto">
              <a:lnSpc>
                <a:spcPct val="90000"/>
              </a:lnSpc>
              <a:tabLst/>
              <a:defRPr/>
            </a:pPr>
            <a:r>
              <a:rPr kumimoji="0" lang="en-US" sz="1500" b="0" i="0" u="none" strike="noStrike" spc="0" normalizeH="0" baseline="0" noProof="0">
                <a:ln>
                  <a:noFill/>
                </a:ln>
                <a:uLnTx/>
                <a:uFillTx/>
              </a:rPr>
              <a:t>Modified section to now require the continuous operation of nail salon exhaust systems during business hours.</a:t>
            </a:r>
          </a:p>
          <a:p>
            <a:pPr marL="457200" marR="0" lvl="1" indent="0" fontAlgn="auto">
              <a:lnSpc>
                <a:spcPct val="90000"/>
              </a:lnSpc>
              <a:tabLst/>
              <a:defRPr/>
            </a:pPr>
            <a:r>
              <a:rPr lang="en-US" sz="1500" b="1" i="1"/>
              <a:t>502.20.1 Operation. The exhaust system for manicure and pedicure stations shall have controls that operate the system continuously when the space is occupied. </a:t>
            </a:r>
            <a:endParaRPr lang="en-US" sz="1500"/>
          </a:p>
        </p:txBody>
      </p:sp>
      <p:sp>
        <p:nvSpPr>
          <p:cNvPr id="56" name="Rounded Rectangle 16">
            <a:extLst>
              <a:ext uri="{FF2B5EF4-FFF2-40B4-BE49-F238E27FC236}">
                <a16:creationId xmlns:a16="http://schemas.microsoft.com/office/drawing/2014/main" id="{55599FE3-8CCE-4364-9F89-0C11699C4F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1162" y="648931"/>
            <a:ext cx="6881862"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picture containing wall, indoor, toilet, bathroom&#10;&#10;Description automatically generated">
            <a:extLst>
              <a:ext uri="{FF2B5EF4-FFF2-40B4-BE49-F238E27FC236}">
                <a16:creationId xmlns:a16="http://schemas.microsoft.com/office/drawing/2014/main" id="{BC7833ED-45C5-4AFF-A8F3-C89E675B2B06}"/>
              </a:ext>
            </a:extLst>
          </p:cNvPr>
          <p:cNvPicPr>
            <a:picLocks noGrp="1" noChangeAspect="1"/>
          </p:cNvPicPr>
          <p:nvPr>
            <p:ph sz="half" idx="2"/>
          </p:nvPr>
        </p:nvPicPr>
        <p:blipFill rotWithShape="1">
          <a:blip r:embed="rId4"/>
          <a:srcRect l="25756" r="2222"/>
          <a:stretch/>
        </p:blipFill>
        <p:spPr>
          <a:xfrm>
            <a:off x="4941202" y="1011765"/>
            <a:ext cx="6237359" cy="4546708"/>
          </a:xfrm>
          <a:prstGeom prst="rect">
            <a:avLst/>
          </a:prstGeom>
        </p:spPr>
      </p:pic>
    </p:spTree>
    <p:extLst>
      <p:ext uri="{BB962C8B-B14F-4D97-AF65-F5344CB8AC3E}">
        <p14:creationId xmlns:p14="http://schemas.microsoft.com/office/powerpoint/2010/main" val="2031507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94E5A-EAB9-47C9-A6F4-32CEBC69E2F9}"/>
              </a:ext>
            </a:extLst>
          </p:cNvPr>
          <p:cNvSpPr>
            <a:spLocks noGrp="1"/>
          </p:cNvSpPr>
          <p:nvPr>
            <p:ph type="title"/>
          </p:nvPr>
        </p:nvSpPr>
        <p:spPr/>
        <p:txBody>
          <a:bodyPr/>
          <a:lstStyle/>
          <a:p>
            <a:r>
              <a:rPr lang="en-US"/>
              <a:t>Section 504.4.1 Termination location for Dryer Exhaust</a:t>
            </a:r>
            <a:endParaRPr lang="en-US" dirty="0"/>
          </a:p>
        </p:txBody>
      </p:sp>
      <p:sp>
        <p:nvSpPr>
          <p:cNvPr id="3" name="Content Placeholder 2">
            <a:extLst>
              <a:ext uri="{FF2B5EF4-FFF2-40B4-BE49-F238E27FC236}">
                <a16:creationId xmlns:a16="http://schemas.microsoft.com/office/drawing/2014/main" id="{A7C6467C-1E0A-4188-B3AE-EBF660142CB6}"/>
              </a:ext>
            </a:extLst>
          </p:cNvPr>
          <p:cNvSpPr>
            <a:spLocks noGrp="1"/>
          </p:cNvSpPr>
          <p:nvPr>
            <p:ph idx="1"/>
          </p:nvPr>
        </p:nvSpPr>
        <p:spPr/>
        <p:txBody>
          <a:bodyPr>
            <a:normAutofit/>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lang="en-US" sz="2000" dirty="0">
                <a:solidFill>
                  <a:prstClr val="black"/>
                </a:solidFill>
                <a:latin typeface="Corbel" panose="020B0503020204020204"/>
              </a:rPr>
              <a:t>Modification to address the possibility of dryer exhaust air being reintroduced into the building's interior.</a:t>
            </a:r>
            <a:endPar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endParaRP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Exhaust duct terminations shall be in accordance with the dryer manufacturer’s installation instructions. Where the manufacturer’s instructions do not specify a termination location, the exhaust duct shall terminate not less than 3 feet in any direction from openings into the buildings including openings in ventilated soffits.</a:t>
            </a:r>
          </a:p>
        </p:txBody>
      </p:sp>
    </p:spTree>
    <p:extLst>
      <p:ext uri="{BB962C8B-B14F-4D97-AF65-F5344CB8AC3E}">
        <p14:creationId xmlns:p14="http://schemas.microsoft.com/office/powerpoint/2010/main" val="1711446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C0484-7C3C-4CD2-B39C-A6D2A5EE70D5}"/>
              </a:ext>
            </a:extLst>
          </p:cNvPr>
          <p:cNvSpPr>
            <a:spLocks noGrp="1"/>
          </p:cNvSpPr>
          <p:nvPr>
            <p:ph type="title"/>
          </p:nvPr>
        </p:nvSpPr>
        <p:spPr/>
        <p:txBody>
          <a:bodyPr/>
          <a:lstStyle/>
          <a:p>
            <a:r>
              <a:rPr lang="en-US" dirty="0"/>
              <a:t>Section 506.3.7 Factory-Built Grease Duct Slope</a:t>
            </a:r>
          </a:p>
        </p:txBody>
      </p:sp>
      <p:sp>
        <p:nvSpPr>
          <p:cNvPr id="3" name="Content Placeholder 2">
            <a:extLst>
              <a:ext uri="{FF2B5EF4-FFF2-40B4-BE49-F238E27FC236}">
                <a16:creationId xmlns:a16="http://schemas.microsoft.com/office/drawing/2014/main" id="{338DE85D-CEE0-45EB-BDA4-3D1664378468}"/>
              </a:ext>
            </a:extLst>
          </p:cNvPr>
          <p:cNvSpPr>
            <a:spLocks noGrp="1"/>
          </p:cNvSpPr>
          <p:nvPr>
            <p:ph idx="1"/>
          </p:nvPr>
        </p:nvSpPr>
        <p:spPr/>
        <p:txBody>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Modification – A new exception exempts factory-built grease ducts from the duct slope prescriptions of the code and relying instead on the slope requirements stated in the product listing and manufacturer’s installation instructions.</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Exception:   Factory-built grease ducts shall be installed at a slope that is in accordance with the listing and manufacturer’s installation instructions.</a:t>
            </a:r>
          </a:p>
        </p:txBody>
      </p:sp>
    </p:spTree>
    <p:extLst>
      <p:ext uri="{BB962C8B-B14F-4D97-AF65-F5344CB8AC3E}">
        <p14:creationId xmlns:p14="http://schemas.microsoft.com/office/powerpoint/2010/main" val="202369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C0484-7C3C-4CD2-B39C-A6D2A5EE70D5}"/>
              </a:ext>
            </a:extLst>
          </p:cNvPr>
          <p:cNvSpPr>
            <a:spLocks noGrp="1"/>
          </p:cNvSpPr>
          <p:nvPr>
            <p:ph type="title"/>
          </p:nvPr>
        </p:nvSpPr>
        <p:spPr/>
        <p:txBody>
          <a:bodyPr/>
          <a:lstStyle/>
          <a:p>
            <a:r>
              <a:rPr lang="en-US" dirty="0"/>
              <a:t>Section 507.1 Smoker Ovens with Integral Exhaust</a:t>
            </a:r>
          </a:p>
        </p:txBody>
      </p:sp>
      <p:sp>
        <p:nvSpPr>
          <p:cNvPr id="3" name="Content Placeholder 2">
            <a:extLst>
              <a:ext uri="{FF2B5EF4-FFF2-40B4-BE49-F238E27FC236}">
                <a16:creationId xmlns:a16="http://schemas.microsoft.com/office/drawing/2014/main" id="{338DE85D-CEE0-45EB-BDA4-3D1664378468}"/>
              </a:ext>
            </a:extLst>
          </p:cNvPr>
          <p:cNvSpPr>
            <a:spLocks noGrp="1"/>
          </p:cNvSpPr>
          <p:nvPr>
            <p:ph idx="1"/>
          </p:nvPr>
        </p:nvSpPr>
        <p:spPr/>
        <p:txBody>
          <a:bodyPr>
            <a:normAutofit/>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lang="en-US" sz="2000" dirty="0">
                <a:solidFill>
                  <a:prstClr val="black"/>
                </a:solidFill>
                <a:latin typeface="Corbel" panose="020B0503020204020204"/>
              </a:rPr>
              <a:t>Modification the exempts smoker ovens from the requirement for a Type I hood where the ovens have an integral exhaust system and are listed for installation without a Type I hood.</a:t>
            </a: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 </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Exceptions:   4. Smoker ovens with integral exhaust systems, provided that the appliance is installed in accordance with the manufacturer’s installation instructions, is listed and tested for the application and complies with Chapter 5.</a:t>
            </a:r>
          </a:p>
        </p:txBody>
      </p:sp>
    </p:spTree>
    <p:extLst>
      <p:ext uri="{BB962C8B-B14F-4D97-AF65-F5344CB8AC3E}">
        <p14:creationId xmlns:p14="http://schemas.microsoft.com/office/powerpoint/2010/main" val="36971625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C0484-7C3C-4CD2-B39C-A6D2A5EE70D5}"/>
              </a:ext>
            </a:extLst>
          </p:cNvPr>
          <p:cNvSpPr>
            <a:spLocks noGrp="1"/>
          </p:cNvSpPr>
          <p:nvPr>
            <p:ph type="title"/>
          </p:nvPr>
        </p:nvSpPr>
        <p:spPr/>
        <p:txBody>
          <a:bodyPr/>
          <a:lstStyle/>
          <a:p>
            <a:r>
              <a:rPr lang="en-US" dirty="0"/>
              <a:t>Section 514.2 Energy Recovery Ventilation Systems</a:t>
            </a:r>
          </a:p>
        </p:txBody>
      </p:sp>
      <p:sp>
        <p:nvSpPr>
          <p:cNvPr id="3" name="Content Placeholder 2">
            <a:extLst>
              <a:ext uri="{FF2B5EF4-FFF2-40B4-BE49-F238E27FC236}">
                <a16:creationId xmlns:a16="http://schemas.microsoft.com/office/drawing/2014/main" id="{338DE85D-CEE0-45EB-BDA4-3D1664378468}"/>
              </a:ext>
            </a:extLst>
          </p:cNvPr>
          <p:cNvSpPr>
            <a:spLocks noGrp="1"/>
          </p:cNvSpPr>
          <p:nvPr>
            <p:ph idx="1"/>
          </p:nvPr>
        </p:nvSpPr>
        <p:spPr/>
        <p:txBody>
          <a:bodyPr>
            <a:normAutofit fontScale="92500" lnSpcReduction="20000"/>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Modification – The prohibition of some types of energy recovery ventilation (EVR) equipment for use with Type II kitchen exhaust hoods has been lifted.</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t>Prohibited applications. Energy recovery ventilation systems shall not be used in the following systems:</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t>	1. Hazardous exhaust control systems covered in Section 510.</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t>	2. Dust, stock and refuse systems that convey explosive of flammable vapors, fumes or dust.</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t>	3. Smoke control systems covered in Section 513.</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t>	4. Commercial kitchen exhaust systems serving Type I </a:t>
            </a:r>
            <a:r>
              <a:rPr lang="en-US" strike="sngStrike" dirty="0"/>
              <a:t>or Type II </a:t>
            </a:r>
            <a:r>
              <a:rPr lang="en-US" dirty="0"/>
              <a:t>hoods.</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t>	5. Clothes dryer exhaust systems covered in Section 504.</a:t>
            </a:r>
          </a:p>
        </p:txBody>
      </p:sp>
    </p:spTree>
    <p:extLst>
      <p:ext uri="{BB962C8B-B14F-4D97-AF65-F5344CB8AC3E}">
        <p14:creationId xmlns:p14="http://schemas.microsoft.com/office/powerpoint/2010/main" val="1399621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BCF97-D923-4F8D-A141-5D92F6DE42C0}"/>
              </a:ext>
            </a:extLst>
          </p:cNvPr>
          <p:cNvSpPr>
            <a:spLocks noGrp="1"/>
          </p:cNvSpPr>
          <p:nvPr>
            <p:ph type="title"/>
          </p:nvPr>
        </p:nvSpPr>
        <p:spPr/>
        <p:txBody>
          <a:bodyPr/>
          <a:lstStyle/>
          <a:p>
            <a:r>
              <a:rPr lang="en-US" dirty="0"/>
              <a:t>Section 602.2.1.8 Pipe and Duct Insulation Within Plenums</a:t>
            </a:r>
          </a:p>
        </p:txBody>
      </p:sp>
      <p:sp>
        <p:nvSpPr>
          <p:cNvPr id="3" name="Content Placeholder 2">
            <a:extLst>
              <a:ext uri="{FF2B5EF4-FFF2-40B4-BE49-F238E27FC236}">
                <a16:creationId xmlns:a16="http://schemas.microsoft.com/office/drawing/2014/main" id="{FC1AC91F-C5CE-4125-8E12-56D143B51A61}"/>
              </a:ext>
            </a:extLst>
          </p:cNvPr>
          <p:cNvSpPr>
            <a:spLocks noGrp="1"/>
          </p:cNvSpPr>
          <p:nvPr>
            <p:ph idx="1"/>
          </p:nvPr>
        </p:nvSpPr>
        <p:spPr/>
        <p:txBody>
          <a:bodyPr>
            <a:normAutofit fontScale="92500" lnSpcReduction="10000"/>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Modification that addresses protecting piping that does not meet the required fire performance requirements.</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effectLst/>
              </a:rPr>
              <a:t>Pipe and duct insulation contained within plenums, including insulation adhesives, shall have a flame spread index of not more than 25 and a smoke developed index of not more than 50 when tested in accordance with ASTM E84 or UL 723, using the specimen preparation and mounting procedures of ASTM E2231. Pipe and duct insulation shall not flame, glow, smolder or smoke when tested in accordance with ASTM C411 at the temperature to which they are exposed in service. The test temperature shall not fall below 250°F. Pipe and duct insulation shall be listed and labeled. </a:t>
            </a:r>
            <a:r>
              <a:rPr lang="en-US" b="1" i="1" dirty="0">
                <a:effectLst/>
              </a:rPr>
              <a:t>Pipe and duct insulation shall not be used to reduce the maximum flame spread and smoke-developed indices except where the pipe or duct and its related insulation, coatings and adhesives are tested as a composite assembly in accordance with Section 602.2.1.7.</a:t>
            </a:r>
            <a:endParaRPr lang="en-US" b="1" i="1" dirty="0"/>
          </a:p>
          <a:p>
            <a:endParaRPr lang="en-US" dirty="0"/>
          </a:p>
        </p:txBody>
      </p:sp>
    </p:spTree>
    <p:extLst>
      <p:ext uri="{BB962C8B-B14F-4D97-AF65-F5344CB8AC3E}">
        <p14:creationId xmlns:p14="http://schemas.microsoft.com/office/powerpoint/2010/main" val="3230574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C0484-7C3C-4CD2-B39C-A6D2A5EE70D5}"/>
              </a:ext>
            </a:extLst>
          </p:cNvPr>
          <p:cNvSpPr>
            <a:spLocks noGrp="1"/>
          </p:cNvSpPr>
          <p:nvPr>
            <p:ph type="title"/>
          </p:nvPr>
        </p:nvSpPr>
        <p:spPr/>
        <p:txBody>
          <a:bodyPr/>
          <a:lstStyle/>
          <a:p>
            <a:r>
              <a:rPr lang="en-US" dirty="0"/>
              <a:t>Section 608.1 Balancing</a:t>
            </a:r>
          </a:p>
        </p:txBody>
      </p:sp>
      <p:sp>
        <p:nvSpPr>
          <p:cNvPr id="3" name="Content Placeholder 2">
            <a:extLst>
              <a:ext uri="{FF2B5EF4-FFF2-40B4-BE49-F238E27FC236}">
                <a16:creationId xmlns:a16="http://schemas.microsoft.com/office/drawing/2014/main" id="{338DE85D-CEE0-45EB-BDA4-3D1664378468}"/>
              </a:ext>
            </a:extLst>
          </p:cNvPr>
          <p:cNvSpPr>
            <a:spLocks noGrp="1"/>
          </p:cNvSpPr>
          <p:nvPr>
            <p:ph idx="1"/>
          </p:nvPr>
        </p:nvSpPr>
        <p:spPr/>
        <p:txBody>
          <a:bodyPr>
            <a:normAutofit lnSpcReduction="10000"/>
          </a:bodyPr>
          <a:lstStyle/>
          <a:p>
            <a:r>
              <a:rPr lang="en-US" dirty="0"/>
              <a:t>403.3.1.5 Balancing Removed.</a:t>
            </a:r>
          </a:p>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Modified section that relocates text that requires verification of the required ventilation airflow rates by means of balancing he system and adds a requirement for airflow adjustments means for air distribution and exhaust systems, in addition to the previous requirement for ventilation air systems..</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608.1 Balancing. Air distribution, ventilation and exhaust systems shall be provided with means to adjust the system to achieve the design airflow rates and shall be balanced by an approved method. Ventilation air distribution shall be balanced by an approved method and such balancing shall verify that the air distribution system is capable of supplying and exhausting the airflow rates required by Chapter 4.</a:t>
            </a:r>
            <a:endParaRPr lang="en-US" dirty="0"/>
          </a:p>
        </p:txBody>
      </p:sp>
    </p:spTree>
    <p:extLst>
      <p:ext uri="{BB962C8B-B14F-4D97-AF65-F5344CB8AC3E}">
        <p14:creationId xmlns:p14="http://schemas.microsoft.com/office/powerpoint/2010/main" val="4087966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22D6-0EA6-4798-87BF-1D0B8A517DCF}"/>
              </a:ext>
            </a:extLst>
          </p:cNvPr>
          <p:cNvSpPr>
            <a:spLocks noGrp="1"/>
          </p:cNvSpPr>
          <p:nvPr>
            <p:ph type="title"/>
          </p:nvPr>
        </p:nvSpPr>
        <p:spPr/>
        <p:txBody>
          <a:bodyPr/>
          <a:lstStyle/>
          <a:p>
            <a:r>
              <a:rPr lang="en-US" dirty="0"/>
              <a:t>Section 307.2.1.1 Condensate Discharge</a:t>
            </a:r>
          </a:p>
        </p:txBody>
      </p:sp>
      <p:sp>
        <p:nvSpPr>
          <p:cNvPr id="3" name="Content Placeholder 2">
            <a:extLst>
              <a:ext uri="{FF2B5EF4-FFF2-40B4-BE49-F238E27FC236}">
                <a16:creationId xmlns:a16="http://schemas.microsoft.com/office/drawing/2014/main" id="{E7645333-BFC2-403A-BFE3-334D7EEDE62D}"/>
              </a:ext>
            </a:extLst>
          </p:cNvPr>
          <p:cNvSpPr>
            <a:spLocks noGrp="1"/>
          </p:cNvSpPr>
          <p:nvPr>
            <p:ph idx="1"/>
          </p:nvPr>
        </p:nvSpPr>
        <p:spPr/>
        <p:txBody>
          <a:bodyPr>
            <a:normAutofit/>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Modified section to address the locations of where the point of disposal of condensate can be discharged.</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Condensate drains shall not directly connect to any plumbing drain, waste, or vent pipe. Condensate drains shall not discharge into a plumbing fixture other than a floor sink, floor drain, trench drain, mop sink, hub drain, standpipe, utility sink or laundry sink. Condensate drains connections to a lavatory wye branch tailpiece or to a bathtub overflow pipe shall not be considered as discharging to a plumbing fixture. Except where discharging to grade outdoors, the point of discharge of condensate drains shall be located within the same occupancy, tenant space or dwelling unit as the source of the condensate</a:t>
            </a:r>
            <a:r>
              <a:rPr lang="en-US" dirty="0"/>
              <a:t>.  </a:t>
            </a:r>
          </a:p>
        </p:txBody>
      </p:sp>
    </p:spTree>
    <p:extLst>
      <p:ext uri="{BB962C8B-B14F-4D97-AF65-F5344CB8AC3E}">
        <p14:creationId xmlns:p14="http://schemas.microsoft.com/office/powerpoint/2010/main" val="3812473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C0484-7C3C-4CD2-B39C-A6D2A5EE70D5}"/>
              </a:ext>
            </a:extLst>
          </p:cNvPr>
          <p:cNvSpPr>
            <a:spLocks noGrp="1"/>
          </p:cNvSpPr>
          <p:nvPr>
            <p:ph type="title"/>
          </p:nvPr>
        </p:nvSpPr>
        <p:spPr/>
        <p:txBody>
          <a:bodyPr/>
          <a:lstStyle/>
          <a:p>
            <a:r>
              <a:rPr lang="en-US" dirty="0"/>
              <a:t>Section 1105.9 Machinery Room Means of Egress</a:t>
            </a:r>
          </a:p>
        </p:txBody>
      </p:sp>
      <p:sp>
        <p:nvSpPr>
          <p:cNvPr id="3" name="Content Placeholder 2">
            <a:extLst>
              <a:ext uri="{FF2B5EF4-FFF2-40B4-BE49-F238E27FC236}">
                <a16:creationId xmlns:a16="http://schemas.microsoft.com/office/drawing/2014/main" id="{338DE85D-CEE0-45EB-BDA4-3D1664378468}"/>
              </a:ext>
            </a:extLst>
          </p:cNvPr>
          <p:cNvSpPr>
            <a:spLocks noGrp="1"/>
          </p:cNvSpPr>
          <p:nvPr>
            <p:ph idx="1"/>
          </p:nvPr>
        </p:nvSpPr>
        <p:spPr/>
        <p:txBody>
          <a:bodyPr>
            <a:normAutofit fontScale="92500" lnSpcReduction="10000"/>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Egress requirements for machinery rooms from the </a:t>
            </a:r>
            <a:r>
              <a:rPr lang="en-US" sz="2000" dirty="0">
                <a:solidFill>
                  <a:prstClr val="black"/>
                </a:solidFill>
                <a:latin typeface="Corbel" panose="020B0503020204020204"/>
              </a:rPr>
              <a:t>IBC were added to the IMC to prevent such requirements from being overlooked.</a:t>
            </a:r>
            <a:endPar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endParaRP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b="1" i="1" dirty="0"/>
              <a:t>Machinery rooms larger than 1000 sq. ft. in area shall have not less than two exits or exit access doorways. Where two exit access doorways are required, one such doorway is permitted to be served by a fixed ladder or an alternating tread device. Exit access doorways shall be separated by a horizontal distance equal to or greater than one-half of the largest horizontal dimension of the room. All portions of machinery rooms shall be within 150 ft. of an exit or exit access doorway. An increase in exit access travel distance is permitted where in accordance with Section 1017.1 of the International Building Code. Exit and exit access doorways shall swing in the direction of egress travel and shall be equipped with panic hardware, regardless of the occupant load served. Exit and exit access doorways shall be tight-fitting and self-closing.</a:t>
            </a:r>
          </a:p>
        </p:txBody>
      </p:sp>
    </p:spTree>
    <p:extLst>
      <p:ext uri="{BB962C8B-B14F-4D97-AF65-F5344CB8AC3E}">
        <p14:creationId xmlns:p14="http://schemas.microsoft.com/office/powerpoint/2010/main" val="1565227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grpSp>
        <p:nvGrpSpPr>
          <p:cNvPr id="44" name="Group 43">
            <a:extLst>
              <a:ext uri="{FF2B5EF4-FFF2-40B4-BE49-F238E27FC236}">
                <a16:creationId xmlns:a16="http://schemas.microsoft.com/office/drawing/2014/main" id="{28A4A409-9242-444A-AC1F-809866828B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0812" y="0"/>
            <a:ext cx="2436813" cy="6858001"/>
            <a:chOff x="1320800" y="0"/>
            <a:chExt cx="2436813" cy="6858001"/>
          </a:xfrm>
        </p:grpSpPr>
        <p:sp>
          <p:nvSpPr>
            <p:cNvPr id="45" name="Freeform 6">
              <a:extLst>
                <a:ext uri="{FF2B5EF4-FFF2-40B4-BE49-F238E27FC236}">
                  <a16:creationId xmlns:a16="http://schemas.microsoft.com/office/drawing/2014/main" id="{ABF65108-5AB6-40BD-BCAF-526D8E3091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46" name="Freeform 7">
              <a:extLst>
                <a:ext uri="{FF2B5EF4-FFF2-40B4-BE49-F238E27FC236}">
                  <a16:creationId xmlns:a16="http://schemas.microsoft.com/office/drawing/2014/main" id="{C77C904B-BC3A-472F-BB70-8750D41E41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47" name="Freeform 8">
              <a:extLst>
                <a:ext uri="{FF2B5EF4-FFF2-40B4-BE49-F238E27FC236}">
                  <a16:creationId xmlns:a16="http://schemas.microsoft.com/office/drawing/2014/main" id="{E910D569-2CFD-4010-B886-2F31BB8EC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48" name="Freeform 9">
              <a:extLst>
                <a:ext uri="{FF2B5EF4-FFF2-40B4-BE49-F238E27FC236}">
                  <a16:creationId xmlns:a16="http://schemas.microsoft.com/office/drawing/2014/main" id="{5A816932-FBAD-46C0-AA92-336589A5A9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49" name="Freeform 10">
              <a:extLst>
                <a:ext uri="{FF2B5EF4-FFF2-40B4-BE49-F238E27FC236}">
                  <a16:creationId xmlns:a16="http://schemas.microsoft.com/office/drawing/2014/main" id="{3D914BDD-E5E0-4DFB-8072-5B498F94A6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50" name="Freeform 11">
              <a:extLst>
                <a:ext uri="{FF2B5EF4-FFF2-40B4-BE49-F238E27FC236}">
                  <a16:creationId xmlns:a16="http://schemas.microsoft.com/office/drawing/2014/main" id="{ED9E392E-46C2-4B84-A121-9B2BC452F0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4" name="Title 3">
            <a:extLst>
              <a:ext uri="{FF2B5EF4-FFF2-40B4-BE49-F238E27FC236}">
                <a16:creationId xmlns:a16="http://schemas.microsoft.com/office/drawing/2014/main" id="{7518FB8A-B35E-4087-A056-50659757FE49}"/>
              </a:ext>
            </a:extLst>
          </p:cNvPr>
          <p:cNvSpPr>
            <a:spLocks noGrp="1"/>
          </p:cNvSpPr>
          <p:nvPr>
            <p:ph type="title"/>
          </p:nvPr>
        </p:nvSpPr>
        <p:spPr>
          <a:xfrm>
            <a:off x="1484312" y="685800"/>
            <a:ext cx="2812385" cy="1752599"/>
          </a:xfrm>
        </p:spPr>
        <p:txBody>
          <a:bodyPr>
            <a:normAutofit/>
          </a:bodyPr>
          <a:lstStyle/>
          <a:p>
            <a:pPr>
              <a:lnSpc>
                <a:spcPct val="90000"/>
              </a:lnSpc>
            </a:pPr>
            <a:r>
              <a:rPr lang="en-US" sz="3000"/>
              <a:t>Section 307.2.1.1 Condensate Discharge</a:t>
            </a:r>
          </a:p>
        </p:txBody>
      </p:sp>
      <p:sp>
        <p:nvSpPr>
          <p:cNvPr id="24" name="Content Placeholder 23">
            <a:extLst>
              <a:ext uri="{FF2B5EF4-FFF2-40B4-BE49-F238E27FC236}">
                <a16:creationId xmlns:a16="http://schemas.microsoft.com/office/drawing/2014/main" id="{53EEF78E-E031-4AB7-90C2-31033DABF1CA}"/>
              </a:ext>
            </a:extLst>
          </p:cNvPr>
          <p:cNvSpPr>
            <a:spLocks noGrp="1"/>
          </p:cNvSpPr>
          <p:nvPr>
            <p:ph idx="1"/>
          </p:nvPr>
        </p:nvSpPr>
        <p:spPr>
          <a:xfrm>
            <a:off x="1484310" y="2666999"/>
            <a:ext cx="2812387" cy="3124201"/>
          </a:xfrm>
        </p:spPr>
        <p:txBody>
          <a:bodyPr>
            <a:normAutofit/>
          </a:bodyPr>
          <a:lstStyle/>
          <a:p>
            <a:endParaRPr lang="en-US" sz="1800" dirty="0"/>
          </a:p>
        </p:txBody>
      </p:sp>
      <p:sp>
        <p:nvSpPr>
          <p:cNvPr id="52" name="Rounded Rectangle 16">
            <a:extLst>
              <a:ext uri="{FF2B5EF4-FFF2-40B4-BE49-F238E27FC236}">
                <a16:creationId xmlns:a16="http://schemas.microsoft.com/office/drawing/2014/main" id="{21ECAAB0-702B-4C08-B30F-0AFAC3479A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1162" y="648931"/>
            <a:ext cx="6881862" cy="5231964"/>
          </a:xfrm>
          <a:prstGeom prst="roundRect">
            <a:avLst>
              <a:gd name="adj" fmla="val 4834"/>
            </a:avLst>
          </a:prstGeom>
          <a:solidFill>
            <a:schemeClr val="bg1"/>
          </a:solid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929DDE8D-8E39-4F56-BBE0-5BBD32E29D54}"/>
              </a:ext>
            </a:extLst>
          </p:cNvPr>
          <p:cNvPicPr>
            <a:picLocks noChangeAspect="1"/>
          </p:cNvPicPr>
          <p:nvPr/>
        </p:nvPicPr>
        <p:blipFill rotWithShape="1">
          <a:blip r:embed="rId3"/>
          <a:srcRect t="5360" r="4" b="4"/>
          <a:stretch/>
        </p:blipFill>
        <p:spPr>
          <a:xfrm>
            <a:off x="4994223" y="1011765"/>
            <a:ext cx="6129405" cy="4546708"/>
          </a:xfrm>
          <a:prstGeom prst="rect">
            <a:avLst/>
          </a:prstGeom>
        </p:spPr>
      </p:pic>
    </p:spTree>
    <p:extLst>
      <p:ext uri="{BB962C8B-B14F-4D97-AF65-F5344CB8AC3E}">
        <p14:creationId xmlns:p14="http://schemas.microsoft.com/office/powerpoint/2010/main" val="2389481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22D6-0EA6-4798-87BF-1D0B8A517DCF}"/>
              </a:ext>
            </a:extLst>
          </p:cNvPr>
          <p:cNvSpPr>
            <a:spLocks noGrp="1"/>
          </p:cNvSpPr>
          <p:nvPr>
            <p:ph type="title"/>
          </p:nvPr>
        </p:nvSpPr>
        <p:spPr/>
        <p:txBody>
          <a:bodyPr/>
          <a:lstStyle/>
          <a:p>
            <a:r>
              <a:rPr lang="en-US" dirty="0"/>
              <a:t>Section 401.2 Mechanical Ventilation required for Dwelling Units</a:t>
            </a:r>
          </a:p>
        </p:txBody>
      </p:sp>
      <p:sp>
        <p:nvSpPr>
          <p:cNvPr id="3" name="Content Placeholder 2">
            <a:extLst>
              <a:ext uri="{FF2B5EF4-FFF2-40B4-BE49-F238E27FC236}">
                <a16:creationId xmlns:a16="http://schemas.microsoft.com/office/drawing/2014/main" id="{E7645333-BFC2-403A-BFE3-334D7EEDE62D}"/>
              </a:ext>
            </a:extLst>
          </p:cNvPr>
          <p:cNvSpPr>
            <a:spLocks noGrp="1"/>
          </p:cNvSpPr>
          <p:nvPr>
            <p:ph idx="1"/>
          </p:nvPr>
        </p:nvSpPr>
        <p:spPr/>
        <p:txBody>
          <a:bodyPr>
            <a:normAutofit/>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Change clarifies where mechanical ventilation is required for R-2 dwelling units.  </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t>Every occupied space shall be ventilated by natural means in accordance with Section 402 or by mechanical means in accordance with Section 403. </a:t>
            </a:r>
            <a:r>
              <a:rPr lang="en-US" strike="sngStrike" dirty="0"/>
              <a:t>Where the air infiltration rate in a dwelling unit is less than 5 air changes per hour when tested with a blower door at a pressure of 0.2-inch water column (50 Pa) in accordance with Section R402.4.1.2 of the International Energy Conservation Code, the dwelling unit shall be ventilated by </a:t>
            </a:r>
            <a:r>
              <a:rPr lang="en-US" b="1" i="1" dirty="0"/>
              <a:t>Dwelling units complying with the air leakage requirements of the International Energy Conservation Code or ASHRAE 90.1 shall be ventilated by </a:t>
            </a:r>
            <a:r>
              <a:rPr lang="en-US" dirty="0"/>
              <a:t>mechanical means in accordance with Section 403. Ambulatory care facilities and Group I-2 occupancies shall be ventilated by mechanical means in accordance with Section 407.</a:t>
            </a:r>
          </a:p>
        </p:txBody>
      </p:sp>
    </p:spTree>
    <p:extLst>
      <p:ext uri="{BB962C8B-B14F-4D97-AF65-F5344CB8AC3E}">
        <p14:creationId xmlns:p14="http://schemas.microsoft.com/office/powerpoint/2010/main" val="3395426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22D6-0EA6-4798-87BF-1D0B8A517DCF}"/>
              </a:ext>
            </a:extLst>
          </p:cNvPr>
          <p:cNvSpPr>
            <a:spLocks noGrp="1"/>
          </p:cNvSpPr>
          <p:nvPr>
            <p:ph type="title"/>
          </p:nvPr>
        </p:nvSpPr>
        <p:spPr/>
        <p:txBody>
          <a:bodyPr/>
          <a:lstStyle/>
          <a:p>
            <a:r>
              <a:rPr lang="en-US" dirty="0"/>
              <a:t>Section 403.1 Mechanical Ventilation system for Dwelling Units</a:t>
            </a:r>
          </a:p>
        </p:txBody>
      </p:sp>
      <p:sp>
        <p:nvSpPr>
          <p:cNvPr id="3" name="Content Placeholder 2">
            <a:extLst>
              <a:ext uri="{FF2B5EF4-FFF2-40B4-BE49-F238E27FC236}">
                <a16:creationId xmlns:a16="http://schemas.microsoft.com/office/drawing/2014/main" id="{E7645333-BFC2-403A-BFE3-334D7EEDE62D}"/>
              </a:ext>
            </a:extLst>
          </p:cNvPr>
          <p:cNvSpPr>
            <a:spLocks noGrp="1"/>
          </p:cNvSpPr>
          <p:nvPr>
            <p:ph idx="1"/>
          </p:nvPr>
        </p:nvSpPr>
        <p:spPr/>
        <p:txBody>
          <a:bodyPr>
            <a:normAutofit/>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Text clarifying that there is no distinction between R-2 buildings of 3 stories or less and R-2 buildings over 3 stories.</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Font typeface="Arial"/>
              <a:buNone/>
              <a:tabLst/>
              <a:defRPr/>
            </a:pPr>
            <a:r>
              <a:rPr lang="en-US" dirty="0"/>
              <a:t>Mechanical ventilation shall be provided by a method of supply air and return or exhaust air except that mechanical ventilation air requirements for Group R-2, R-3 and R-4 occupancies </a:t>
            </a:r>
            <a:r>
              <a:rPr lang="en-US" strike="sngStrike" dirty="0"/>
              <a:t>three stories and less in height above grade plane </a:t>
            </a:r>
            <a:r>
              <a:rPr lang="en-US" dirty="0"/>
              <a:t>shall be provided by an exhaust system, supply system of combination thereof. The amount of supply air shall be approximately equal to the amount of return and exhaust air. The system shall not be prohibited from producing negative or positive pressure. The system to convey ventilation air shall be designed and installed in accordance with Chapter 6.</a:t>
            </a:r>
          </a:p>
        </p:txBody>
      </p:sp>
    </p:spTree>
    <p:extLst>
      <p:ext uri="{BB962C8B-B14F-4D97-AF65-F5344CB8AC3E}">
        <p14:creationId xmlns:p14="http://schemas.microsoft.com/office/powerpoint/2010/main" val="1326418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22D6-0EA6-4798-87BF-1D0B8A517DCF}"/>
              </a:ext>
            </a:extLst>
          </p:cNvPr>
          <p:cNvSpPr>
            <a:spLocks noGrp="1"/>
          </p:cNvSpPr>
          <p:nvPr>
            <p:ph type="title"/>
          </p:nvPr>
        </p:nvSpPr>
        <p:spPr/>
        <p:txBody>
          <a:bodyPr>
            <a:normAutofit/>
          </a:bodyPr>
          <a:lstStyle/>
          <a:p>
            <a:r>
              <a:rPr lang="en-US" dirty="0"/>
              <a:t>Section 401.4 Intake opening locations</a:t>
            </a:r>
          </a:p>
        </p:txBody>
      </p:sp>
      <p:sp>
        <p:nvSpPr>
          <p:cNvPr id="3" name="Content Placeholder 2">
            <a:extLst>
              <a:ext uri="{FF2B5EF4-FFF2-40B4-BE49-F238E27FC236}">
                <a16:creationId xmlns:a16="http://schemas.microsoft.com/office/drawing/2014/main" id="{E7645333-BFC2-403A-BFE3-334D7EEDE62D}"/>
              </a:ext>
            </a:extLst>
          </p:cNvPr>
          <p:cNvSpPr>
            <a:spLocks noGrp="1"/>
          </p:cNvSpPr>
          <p:nvPr>
            <p:ph idx="1"/>
          </p:nvPr>
        </p:nvSpPr>
        <p:spPr/>
        <p:txBody>
          <a:bodyPr>
            <a:normAutofit/>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New type of factory-built combination intake/exhaust air fitting is introduced that does not require separation </a:t>
            </a:r>
            <a:r>
              <a:rPr lang="en-US" sz="2000" dirty="0">
                <a:solidFill>
                  <a:prstClr val="black"/>
                </a:solidFill>
                <a:latin typeface="Corbel" panose="020B0503020204020204"/>
              </a:rPr>
              <a:t>between the two openings.</a:t>
            </a: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 </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None/>
              <a:tabLst/>
              <a:defRPr/>
            </a:pPr>
            <a:r>
              <a:rPr lang="en-US" dirty="0"/>
              <a:t>3. Intake openings shall be located not less than 3 feet below contaminant sources where such sources are located within 10 feet of the opening. </a:t>
            </a:r>
            <a:r>
              <a:rPr lang="en-US" b="1" i="1" dirty="0"/>
              <a:t>Separation is not required between intake air openings and living space exhaust air openings of an individual dwelling unit or sleeping unit where an approved factory-built intake/exhaust combination termination fitting is used to separate the air streams in accordance with the manufacturer’s instructions.</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None/>
              <a:tabLst/>
              <a:defRPr/>
            </a:pPr>
            <a:r>
              <a:rPr lang="en-US" dirty="0"/>
              <a:t>No changes to text on 1. 2. and 4.</a:t>
            </a:r>
          </a:p>
        </p:txBody>
      </p:sp>
    </p:spTree>
    <p:extLst>
      <p:ext uri="{BB962C8B-B14F-4D97-AF65-F5344CB8AC3E}">
        <p14:creationId xmlns:p14="http://schemas.microsoft.com/office/powerpoint/2010/main" val="1412234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22D6-0EA6-4798-87BF-1D0B8A517DCF}"/>
              </a:ext>
            </a:extLst>
          </p:cNvPr>
          <p:cNvSpPr>
            <a:spLocks noGrp="1"/>
          </p:cNvSpPr>
          <p:nvPr>
            <p:ph type="title"/>
          </p:nvPr>
        </p:nvSpPr>
        <p:spPr/>
        <p:txBody>
          <a:bodyPr>
            <a:normAutofit/>
          </a:bodyPr>
          <a:lstStyle/>
          <a:p>
            <a:r>
              <a:rPr lang="en-US" dirty="0"/>
              <a:t>Section 501.3.1 Exhaust Outlet locations</a:t>
            </a:r>
          </a:p>
        </p:txBody>
      </p:sp>
      <p:sp>
        <p:nvSpPr>
          <p:cNvPr id="3" name="Content Placeholder 2">
            <a:extLst>
              <a:ext uri="{FF2B5EF4-FFF2-40B4-BE49-F238E27FC236}">
                <a16:creationId xmlns:a16="http://schemas.microsoft.com/office/drawing/2014/main" id="{E7645333-BFC2-403A-BFE3-334D7EEDE62D}"/>
              </a:ext>
            </a:extLst>
          </p:cNvPr>
          <p:cNvSpPr>
            <a:spLocks noGrp="1"/>
          </p:cNvSpPr>
          <p:nvPr>
            <p:ph idx="1"/>
          </p:nvPr>
        </p:nvSpPr>
        <p:spPr/>
        <p:txBody>
          <a:bodyPr>
            <a:normAutofit/>
          </a:bodyPr>
          <a:lstStyle/>
          <a:p>
            <a:pPr>
              <a:lnSpc>
                <a:spcPct val="90000"/>
              </a:lnSpc>
              <a:buClr>
                <a:srgbClr val="30ACEC">
                  <a:lumMod val="75000"/>
                </a:srgbClr>
              </a:buClr>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New type of factory-built combination intake/exhaust air fitting is introduced that does not require separation </a:t>
            </a:r>
            <a:r>
              <a:rPr lang="en-US" sz="2000" dirty="0">
                <a:solidFill>
                  <a:prstClr val="black"/>
                </a:solidFill>
                <a:latin typeface="Corbel" panose="020B0503020204020204"/>
              </a:rPr>
              <a:t>between the two openings.</a:t>
            </a: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 </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None/>
              <a:tabLst/>
              <a:defRPr/>
            </a:pPr>
            <a:r>
              <a:rPr lang="en-US" dirty="0"/>
              <a:t>3. For all environmental air exhaust: 3 feet from property lines; 3 feet from operable openings into buildings for all occupancies other than Group U; and 10 feet from mechanical air intakes. Such exhaust shall not be considered hazardous or noxious. </a:t>
            </a:r>
            <a:r>
              <a:rPr lang="en-US" b="1" i="1" dirty="0"/>
              <a:t>Separation is not required between intake air openings and living space exhaust air openings of an individual dwelling unit or sleeping unit where an approved factory-built intake/exhaust combination termination fitting is used to separate the air streams in accordance with the manufacturer’s instructions.</a:t>
            </a:r>
          </a:p>
          <a:p>
            <a:pPr marL="457200" marR="0" lvl="1" indent="0" algn="l" defTabSz="457200" rtl="0" eaLnBrk="1" fontAlgn="auto" latinLnBrk="0" hangingPunct="1">
              <a:lnSpc>
                <a:spcPct val="90000"/>
              </a:lnSpc>
              <a:spcBef>
                <a:spcPct val="20000"/>
              </a:spcBef>
              <a:spcAft>
                <a:spcPts val="600"/>
              </a:spcAft>
              <a:buClr>
                <a:srgbClr val="30ACEC">
                  <a:lumMod val="75000"/>
                </a:srgbClr>
              </a:buClr>
              <a:buSzPct val="145000"/>
              <a:buNone/>
              <a:tabLst/>
              <a:defRPr/>
            </a:pPr>
            <a:r>
              <a:rPr lang="en-US" dirty="0"/>
              <a:t>No changes to text on 1. 2. 4. and 5.</a:t>
            </a:r>
          </a:p>
        </p:txBody>
      </p:sp>
    </p:spTree>
    <p:extLst>
      <p:ext uri="{BB962C8B-B14F-4D97-AF65-F5344CB8AC3E}">
        <p14:creationId xmlns:p14="http://schemas.microsoft.com/office/powerpoint/2010/main" val="3254514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493D31-DB84-456D-B35E-7626BB66F12E}"/>
              </a:ext>
            </a:extLst>
          </p:cNvPr>
          <p:cNvSpPr>
            <a:spLocks noGrp="1"/>
          </p:cNvSpPr>
          <p:nvPr>
            <p:ph type="title"/>
          </p:nvPr>
        </p:nvSpPr>
        <p:spPr/>
        <p:txBody>
          <a:bodyPr/>
          <a:lstStyle/>
          <a:p>
            <a:r>
              <a:rPr lang="en-US" dirty="0"/>
              <a:t>Section 401.4 Intake opening locations</a:t>
            </a:r>
          </a:p>
        </p:txBody>
      </p:sp>
      <p:pic>
        <p:nvPicPr>
          <p:cNvPr id="7" name="Content Placeholder 6">
            <a:extLst>
              <a:ext uri="{FF2B5EF4-FFF2-40B4-BE49-F238E27FC236}">
                <a16:creationId xmlns:a16="http://schemas.microsoft.com/office/drawing/2014/main" id="{7FE27473-A8C5-41D5-9FBA-0DA34633DB9D}"/>
              </a:ext>
            </a:extLst>
          </p:cNvPr>
          <p:cNvPicPr>
            <a:picLocks noGrp="1" noChangeAspect="1"/>
          </p:cNvPicPr>
          <p:nvPr>
            <p:ph sz="half" idx="1"/>
          </p:nvPr>
        </p:nvPicPr>
        <p:blipFill>
          <a:blip r:embed="rId3"/>
          <a:stretch>
            <a:fillRect/>
          </a:stretch>
        </p:blipFill>
        <p:spPr>
          <a:xfrm>
            <a:off x="1484311" y="2667000"/>
            <a:ext cx="4611689" cy="3505200"/>
          </a:xfrm>
          <a:prstGeom prst="rect">
            <a:avLst/>
          </a:prstGeom>
        </p:spPr>
      </p:pic>
      <p:pic>
        <p:nvPicPr>
          <p:cNvPr id="9" name="Content Placeholder 8" descr="A picture containing building&#10;&#10;Description automatically generated">
            <a:extLst>
              <a:ext uri="{FF2B5EF4-FFF2-40B4-BE49-F238E27FC236}">
                <a16:creationId xmlns:a16="http://schemas.microsoft.com/office/drawing/2014/main" id="{3A6ED62F-1CAA-4233-9D8E-EBBFE44DFA27}"/>
              </a:ext>
            </a:extLst>
          </p:cNvPr>
          <p:cNvPicPr>
            <a:picLocks noGrp="1" noChangeAspect="1"/>
          </p:cNvPicPr>
          <p:nvPr>
            <p:ph sz="half" idx="2"/>
          </p:nvPr>
        </p:nvPicPr>
        <p:blipFill>
          <a:blip r:embed="rId4"/>
          <a:stretch>
            <a:fillRect/>
          </a:stretch>
        </p:blipFill>
        <p:spPr>
          <a:xfrm>
            <a:off x="6891335" y="2667000"/>
            <a:ext cx="4611689" cy="3505200"/>
          </a:xfrm>
        </p:spPr>
      </p:pic>
    </p:spTree>
    <p:extLst>
      <p:ext uri="{BB962C8B-B14F-4D97-AF65-F5344CB8AC3E}">
        <p14:creationId xmlns:p14="http://schemas.microsoft.com/office/powerpoint/2010/main" val="552639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022D6-0EA6-4798-87BF-1D0B8A517DCF}"/>
              </a:ext>
            </a:extLst>
          </p:cNvPr>
          <p:cNvSpPr>
            <a:spLocks noGrp="1"/>
          </p:cNvSpPr>
          <p:nvPr>
            <p:ph type="title"/>
          </p:nvPr>
        </p:nvSpPr>
        <p:spPr/>
        <p:txBody>
          <a:bodyPr>
            <a:normAutofit/>
          </a:bodyPr>
          <a:lstStyle/>
          <a:p>
            <a:r>
              <a:rPr lang="en-US" dirty="0"/>
              <a:t>Table 403.3.1.1 Recirculation of Mechanical Exhaust Prohibited</a:t>
            </a:r>
          </a:p>
        </p:txBody>
      </p:sp>
      <p:sp>
        <p:nvSpPr>
          <p:cNvPr id="3" name="Content Placeholder 2">
            <a:extLst>
              <a:ext uri="{FF2B5EF4-FFF2-40B4-BE49-F238E27FC236}">
                <a16:creationId xmlns:a16="http://schemas.microsoft.com/office/drawing/2014/main" id="{E7645333-BFC2-403A-BFE3-334D7EEDE62D}"/>
              </a:ext>
            </a:extLst>
          </p:cNvPr>
          <p:cNvSpPr>
            <a:spLocks noGrp="1"/>
          </p:cNvSpPr>
          <p:nvPr>
            <p:ph idx="1"/>
          </p:nvPr>
        </p:nvSpPr>
        <p:spPr/>
        <p:txBody>
          <a:bodyPr>
            <a:normAutofit/>
          </a:bodyPr>
          <a:lstStyle/>
          <a:p>
            <a:pPr marL="285750" marR="0" lvl="0" indent="-285750" algn="l" defTabSz="457200" rtl="0" eaLnBrk="1" fontAlgn="auto" latinLnBrk="0" hangingPunct="1">
              <a:lnSpc>
                <a:spcPct val="90000"/>
              </a:lnSpc>
              <a:spcBef>
                <a:spcPct val="20000"/>
              </a:spcBef>
              <a:spcAft>
                <a:spcPts val="600"/>
              </a:spcAft>
              <a:buClr>
                <a:srgbClr val="30ACEC">
                  <a:lumMod val="75000"/>
                </a:srgbClr>
              </a:buClr>
              <a:buSzPct val="145000"/>
              <a:buFont typeface="Arial"/>
              <a:buChar char="•"/>
              <a:tabLst/>
              <a:defRPr/>
            </a:pPr>
            <a:r>
              <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rPr>
              <a:t>Table 403.3.1.1 note g was rewritten to lessen the negative impact of </a:t>
            </a:r>
            <a:r>
              <a:rPr lang="en-US" sz="2000" dirty="0">
                <a:solidFill>
                  <a:prstClr val="black"/>
                </a:solidFill>
                <a:latin typeface="Corbel" panose="020B0503020204020204"/>
              </a:rPr>
              <a:t>recirculated exhaust air</a:t>
            </a:r>
            <a:endParaRPr kumimoji="0" lang="en-US" sz="2000" b="0" i="0" u="none" strike="noStrike" kern="1200" cap="none" spc="0" normalizeH="0" baseline="0" noProof="0" dirty="0">
              <a:ln>
                <a:noFill/>
              </a:ln>
              <a:solidFill>
                <a:prstClr val="black"/>
              </a:solidFill>
              <a:effectLst/>
              <a:uLnTx/>
              <a:uFillTx/>
              <a:latin typeface="Corbel" panose="020B0503020204020204"/>
              <a:ea typeface="+mn-ea"/>
              <a:cs typeface="+mn-cs"/>
            </a:endParaRPr>
          </a:p>
          <a:p>
            <a:pPr marL="457200" lvl="1" indent="0">
              <a:lnSpc>
                <a:spcPct val="90000"/>
              </a:lnSpc>
              <a:buClr>
                <a:srgbClr val="30ACEC">
                  <a:lumMod val="75000"/>
                </a:srgbClr>
              </a:buClr>
              <a:buNone/>
              <a:defRPr/>
            </a:pPr>
            <a:r>
              <a:rPr lang="en-US" dirty="0"/>
              <a:t>G. Mechanical exhaust is required and recirculation from such spaces is </a:t>
            </a:r>
            <a:r>
              <a:rPr lang="en-US" strike="sngStrike" dirty="0"/>
              <a:t>prohibited except that recirculation shall be permitted where the resulting supply airstream consists of not more than 10 percent air recirculated from these spaces. </a:t>
            </a:r>
            <a:r>
              <a:rPr lang="en-US" b="1" i="1" dirty="0"/>
              <a:t>prohibited. For occupancies other than science laboratories, where there is a wheel-type energy recovery ventilation (ERV) unit in the exhaust system design, the volume of air leaked from the exhaust airstream into the outdoor airstream within the ERV shall be less than 10 percent of the outdoor air volume.</a:t>
            </a:r>
            <a:r>
              <a:rPr lang="en-US" dirty="0"/>
              <a:t> Recirculation of air that is contained completely within such spaces shall not prohibited (see Section 403.2.1, Items 2 and 4).</a:t>
            </a:r>
          </a:p>
        </p:txBody>
      </p:sp>
    </p:spTree>
    <p:extLst>
      <p:ext uri="{BB962C8B-B14F-4D97-AF65-F5344CB8AC3E}">
        <p14:creationId xmlns:p14="http://schemas.microsoft.com/office/powerpoint/2010/main" val="22438389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023227-530E-4024-91EF-312A851A758C}">
  <ds:schemaRefs>
    <ds:schemaRef ds:uri="16c05727-aa75-4e4a-9b5f-8a80a1165891"/>
    <ds:schemaRef ds:uri="http://purl.org/dc/elements/1.1/"/>
    <ds:schemaRef ds:uri="http://purl.org/dc/dcmitype/"/>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33315AA3-EAE3-44ED-8368-BAC2FFFB4817}">
  <ds:schemaRefs>
    <ds:schemaRef ds:uri="http://schemas.microsoft.com/sharepoint/v3/contenttype/forms"/>
  </ds:schemaRefs>
</ds:datastoreItem>
</file>

<file path=customXml/itemProps3.xml><?xml version="1.0" encoding="utf-8"?>
<ds:datastoreItem xmlns:ds="http://schemas.openxmlformats.org/officeDocument/2006/customXml" ds:itemID="{627C19A7-3107-4CB2-BD0D-F7C79BE028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Parallax design</Template>
  <TotalTime>1451</TotalTime>
  <Words>1948</Words>
  <Application>Microsoft Office PowerPoint</Application>
  <PresentationFormat>Widescreen</PresentationFormat>
  <Paragraphs>84</Paragraphs>
  <Slides>20</Slides>
  <Notes>17</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Corbel</vt:lpstr>
      <vt:lpstr>Parallax</vt:lpstr>
      <vt:lpstr>2021 Significant Changes International Mechanical Code</vt:lpstr>
      <vt:lpstr>Section 307.2.1.1 Condensate Discharge</vt:lpstr>
      <vt:lpstr>Section 307.2.1.1 Condensate Discharge</vt:lpstr>
      <vt:lpstr>Section 401.2 Mechanical Ventilation required for Dwelling Units</vt:lpstr>
      <vt:lpstr>Section 403.1 Mechanical Ventilation system for Dwelling Units</vt:lpstr>
      <vt:lpstr>Section 401.4 Intake opening locations</vt:lpstr>
      <vt:lpstr>Section 501.3.1 Exhaust Outlet locations</vt:lpstr>
      <vt:lpstr>Section 401.4 Intake opening locations</vt:lpstr>
      <vt:lpstr>Table 403.3.1.1 Recirculation of Mechanical Exhaust Prohibited</vt:lpstr>
      <vt:lpstr>Section 403.3.1.3 Demand Controlled Ventilation</vt:lpstr>
      <vt:lpstr>Section 403.3.2.1 Outdoor Air for Dwelling Units</vt:lpstr>
      <vt:lpstr>Section 202 General Definitions</vt:lpstr>
      <vt:lpstr>Section 502.20 Manicure and pedicure stations</vt:lpstr>
      <vt:lpstr>Section 504.4.1 Termination location for Dryer Exhaust</vt:lpstr>
      <vt:lpstr>Section 506.3.7 Factory-Built Grease Duct Slope</vt:lpstr>
      <vt:lpstr>Section 507.1 Smoker Ovens with Integral Exhaust</vt:lpstr>
      <vt:lpstr>Section 514.2 Energy Recovery Ventilation Systems</vt:lpstr>
      <vt:lpstr>Section 602.2.1.8 Pipe and Duct Insulation Within Plenums</vt:lpstr>
      <vt:lpstr>Section 608.1 Balancing</vt:lpstr>
      <vt:lpstr>Section 1105.9 Machinery Room Means of Egress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Lacey Brown</dc:creator>
  <cp:lastModifiedBy>Darren Emery</cp:lastModifiedBy>
  <cp:revision>18</cp:revision>
  <dcterms:created xsi:type="dcterms:W3CDTF">2021-11-01T16:04:28Z</dcterms:created>
  <dcterms:modified xsi:type="dcterms:W3CDTF">2023-01-03T17:30:25Z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