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36"/>
  </p:notesMasterIdLst>
  <p:sldIdLst>
    <p:sldId id="260" r:id="rId5"/>
    <p:sldId id="274" r:id="rId6"/>
    <p:sldId id="261" r:id="rId7"/>
    <p:sldId id="275" r:id="rId8"/>
    <p:sldId id="276" r:id="rId9"/>
    <p:sldId id="277" r:id="rId10"/>
    <p:sldId id="278" r:id="rId11"/>
    <p:sldId id="301" r:id="rId12"/>
    <p:sldId id="279" r:id="rId13"/>
    <p:sldId id="280" r:id="rId14"/>
    <p:sldId id="281" r:id="rId15"/>
    <p:sldId id="282" r:id="rId16"/>
    <p:sldId id="283" r:id="rId17"/>
    <p:sldId id="302" r:id="rId18"/>
    <p:sldId id="284" r:id="rId19"/>
    <p:sldId id="285" r:id="rId20"/>
    <p:sldId id="286" r:id="rId21"/>
    <p:sldId id="287" r:id="rId22"/>
    <p:sldId id="288" r:id="rId23"/>
    <p:sldId id="289" r:id="rId24"/>
    <p:sldId id="290" r:id="rId25"/>
    <p:sldId id="300" r:id="rId26"/>
    <p:sldId id="291" r:id="rId27"/>
    <p:sldId id="292" r:id="rId28"/>
    <p:sldId id="293" r:id="rId29"/>
    <p:sldId id="294" r:id="rId30"/>
    <p:sldId id="295" r:id="rId31"/>
    <p:sldId id="296" r:id="rId32"/>
    <p:sldId id="297" r:id="rId33"/>
    <p:sldId id="298" r:id="rId34"/>
    <p:sldId id="29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F774C-70F7-4ED4-813C-739E51CF8487}" type="datetimeFigureOut">
              <a:rPr lang="en-US" smtClean="0"/>
              <a:t>1/3/2023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24A772-5D94-4F12-8B86-44D4FB26368F}" type="slidenum">
              <a:rPr lang="en-US" smtClean="0"/>
              <a:t>‹#›</a:t>
            </a:fld>
            <a:endParaRPr lang="en-US" dirty="0"/>
          </a:p>
        </p:txBody>
      </p:sp>
    </p:spTree>
    <p:extLst>
      <p:ext uri="{BB962C8B-B14F-4D97-AF65-F5344CB8AC3E}">
        <p14:creationId xmlns:p14="http://schemas.microsoft.com/office/powerpoint/2010/main" val="268842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F2E34D-57B0-41D5-A7AF-DF10D1068115}" type="datetime1">
              <a:rPr lang="en-US" smtClean="0"/>
              <a:t>1/3/2023</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6E8327-77F4-4A2B-9238-101C8E3404E4}" type="datetime1">
              <a:rPr lang="en-US" smtClean="0"/>
              <a:t>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87327A-3B7B-4F18-AD00-4892CF91FF9D}"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398241-E647-4007-AB01-BB30869910EB}"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9F5554-C941-4C3B-A197-75ED448862A0}"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6B44A0-C3F8-4023-9352-7CF7C034B2C8}"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C3DC5B-471F-47EA-B884-FE923235A560}"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8C408-3247-4796-93FF-B91D6887AEC0}"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1D282-CC74-49F4-B876-75084EFB56F1}"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56EAF9-2583-4989-8D87-13F548ED6E0C}"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0E3CFB-BB1B-4B2A-ADF6-B1A4609854C4}"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3AEAA8-1A97-412E-935C-2E918F139579}" type="datetime1">
              <a:rPr lang="en-US" smtClean="0"/>
              <a:t>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8B0DF1-CA1F-4E36-8C65-C52A9896A8FB}" type="datetime1">
              <a:rPr lang="en-US" smtClean="0"/>
              <a:t>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6173FD-197A-4AD6-8D60-38B6A76F0734}" type="datetime1">
              <a:rPr lang="en-US" smtClean="0"/>
              <a:t>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DC3949-07FA-4C7A-A990-D6D1043EED71}" type="datetime1">
              <a:rPr lang="en-US" smtClean="0"/>
              <a:t>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9E2DE8-6D13-4218-A974-D45AA7B6E4FF}" type="datetime1">
              <a:rPr lang="en-US" smtClean="0"/>
              <a:t>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DAB7D7-4BDA-4ABC-B31D-66201C69A314}" type="datetime1">
              <a:rPr lang="en-US" smtClean="0"/>
              <a:t>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E3F0A0B-291C-4112-A023-023C51AB2E85}" type="datetime1">
              <a:rPr lang="en-US" smtClean="0"/>
              <a:t>1/3/2023</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E5A92FE9-DB05-4D0D-AF5A-BE8664B9FF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53D9B26A-5143-49A7-BA98-D871D5BD719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1"/>
            <a:ext cx="5014912" cy="6857999"/>
            <a:chOff x="2928938" y="-4763"/>
            <a:chExt cx="5014912" cy="6862763"/>
          </a:xfrm>
        </p:grpSpPr>
        <p:sp>
          <p:nvSpPr>
            <p:cNvPr id="24" name="Freeform 6">
              <a:extLst>
                <a:ext uri="{FF2B5EF4-FFF2-40B4-BE49-F238E27FC236}">
                  <a16:creationId xmlns:a16="http://schemas.microsoft.com/office/drawing/2014/main" id="{68B85E55-A2A1-4682-B891-F201358A92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5" name="Freeform 7">
              <a:extLst>
                <a:ext uri="{FF2B5EF4-FFF2-40B4-BE49-F238E27FC236}">
                  <a16:creationId xmlns:a16="http://schemas.microsoft.com/office/drawing/2014/main" id="{45EF6EDB-9B5D-49E9-96FA-1AE08BF95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6" name="Freeform 12">
              <a:extLst>
                <a:ext uri="{FF2B5EF4-FFF2-40B4-BE49-F238E27FC236}">
                  <a16:creationId xmlns:a16="http://schemas.microsoft.com/office/drawing/2014/main" id="{38338226-D6E2-4EEE-B271-DB4BD096D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7" name="Freeform 13">
              <a:extLst>
                <a:ext uri="{FF2B5EF4-FFF2-40B4-BE49-F238E27FC236}">
                  <a16:creationId xmlns:a16="http://schemas.microsoft.com/office/drawing/2014/main" id="{4878FB48-17B3-4A11-8025-DE0945CD4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8" name="Freeform 14">
              <a:extLst>
                <a:ext uri="{FF2B5EF4-FFF2-40B4-BE49-F238E27FC236}">
                  <a16:creationId xmlns:a16="http://schemas.microsoft.com/office/drawing/2014/main" id="{4150A21C-DD6D-4D3C-9E95-7A3CA263BE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9" name="Freeform 15">
              <a:extLst>
                <a:ext uri="{FF2B5EF4-FFF2-40B4-BE49-F238E27FC236}">
                  <a16:creationId xmlns:a16="http://schemas.microsoft.com/office/drawing/2014/main" id="{7505BF04-104D-4180-A284-42FCD6B04D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2" name="Title 1">
            <a:extLst>
              <a:ext uri="{FF2B5EF4-FFF2-40B4-BE49-F238E27FC236}">
                <a16:creationId xmlns:a16="http://schemas.microsoft.com/office/drawing/2014/main" id="{652CD06E-EB43-4697-A9C1-290232C3BAD6}"/>
              </a:ext>
            </a:extLst>
          </p:cNvPr>
          <p:cNvSpPr>
            <a:spLocks noGrp="1"/>
          </p:cNvSpPr>
          <p:nvPr>
            <p:ph type="ctrTitle"/>
          </p:nvPr>
        </p:nvSpPr>
        <p:spPr>
          <a:xfrm>
            <a:off x="1018190" y="924232"/>
            <a:ext cx="8174971" cy="3285866"/>
          </a:xfrm>
        </p:spPr>
        <p:txBody>
          <a:bodyPr>
            <a:normAutofit fontScale="90000"/>
          </a:bodyPr>
          <a:lstStyle/>
          <a:p>
            <a:pPr algn="l"/>
            <a:r>
              <a:rPr lang="en-US" sz="6200" dirty="0"/>
              <a:t>2021 Significant Changes</a:t>
            </a:r>
            <a:br>
              <a:rPr lang="en-US" sz="6200" dirty="0"/>
            </a:br>
            <a:r>
              <a:rPr lang="en-US" sz="6200" dirty="0"/>
              <a:t>International Property Maintenance code</a:t>
            </a:r>
          </a:p>
        </p:txBody>
      </p:sp>
    </p:spTree>
    <p:extLst>
      <p:ext uri="{BB962C8B-B14F-4D97-AF65-F5344CB8AC3E}">
        <p14:creationId xmlns:p14="http://schemas.microsoft.com/office/powerpoint/2010/main" val="388446695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217768"/>
            <a:ext cx="10018713" cy="1185333"/>
          </a:xfrm>
        </p:spPr>
        <p:txBody>
          <a:bodyPr>
            <a:normAutofit/>
          </a:bodyPr>
          <a:lstStyle/>
          <a:p>
            <a:r>
              <a:rPr lang="en-US" dirty="0"/>
              <a:t>Section 107 Means of Appeal, continued</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998131"/>
            <a:ext cx="10159050" cy="4444614"/>
          </a:xfrm>
        </p:spPr>
        <p:txBody>
          <a:bodyPr>
            <a:normAutofit lnSpcReduction="10000"/>
          </a:bodyPr>
          <a:lstStyle/>
          <a:p>
            <a:pPr>
              <a:lnSpc>
                <a:spcPct val="90000"/>
              </a:lnSpc>
            </a:pPr>
            <a:r>
              <a:rPr lang="en-US" dirty="0"/>
              <a:t>Section moved from Section 111 to Section 107 and text modified</a:t>
            </a:r>
          </a:p>
          <a:p>
            <a:pPr>
              <a:lnSpc>
                <a:spcPct val="90000"/>
              </a:lnSpc>
            </a:pPr>
            <a:r>
              <a:rPr lang="en-US" dirty="0"/>
              <a:t>Section 111.1 Application for appeal – section renumbered to 107.1 and 107.2, text modified and split into 2 sections.</a:t>
            </a:r>
          </a:p>
          <a:p>
            <a:pPr marL="0" indent="0">
              <a:lnSpc>
                <a:spcPct val="90000"/>
              </a:lnSpc>
              <a:buNone/>
            </a:pPr>
            <a:r>
              <a:rPr lang="en-US" b="1" i="1" dirty="0"/>
              <a:t>	</a:t>
            </a:r>
            <a:r>
              <a:rPr lang="en-US" i="1" dirty="0"/>
              <a:t>107.2 </a:t>
            </a:r>
            <a:r>
              <a:rPr lang="en-US" b="1" i="1" dirty="0"/>
              <a:t>Limitations of authority.</a:t>
            </a:r>
          </a:p>
          <a:p>
            <a:pPr marL="0" indent="0">
              <a:lnSpc>
                <a:spcPct val="90000"/>
              </a:lnSpc>
              <a:buNone/>
            </a:pPr>
            <a:r>
              <a:rPr lang="en-US" b="1" i="1" dirty="0"/>
              <a:t>	</a:t>
            </a:r>
            <a:r>
              <a:rPr lang="en-US" i="1" dirty="0"/>
              <a:t>An application for appeal shall be based on a claim that the true intent of this code or the rules legally adopted thereunder have been incorrectly interpreted, the provisions of this code do not fully apply </a:t>
            </a:r>
            <a:r>
              <a:rPr lang="en-US" b="1" i="1" dirty="0"/>
              <a:t>or an equivalent or better form of construction is proposed.  The board shall not have authority to waive</a:t>
            </a:r>
            <a:r>
              <a:rPr lang="en-US" i="1" dirty="0"/>
              <a:t> requirements of this code </a:t>
            </a:r>
            <a:r>
              <a:rPr lang="en-US" b="1" i="1" dirty="0"/>
              <a:t>or interpret the administration of this code.</a:t>
            </a:r>
          </a:p>
          <a:p>
            <a:pPr marL="0" indent="0">
              <a:lnSpc>
                <a:spcPct val="90000"/>
              </a:lnSpc>
              <a:buNone/>
            </a:pPr>
            <a:endParaRPr lang="en-US" b="1" i="1" dirty="0"/>
          </a:p>
          <a:p>
            <a:pPr marL="0" indent="0">
              <a:lnSpc>
                <a:spcPct val="90000"/>
              </a:lnSpc>
              <a:buNone/>
            </a:pPr>
            <a:r>
              <a:rPr lang="en-US" dirty="0"/>
              <a:t>	This section is currently amended in city ordinances.</a:t>
            </a:r>
            <a:endParaRPr lang="en-US" b="1" i="1" dirty="0"/>
          </a:p>
          <a:p>
            <a:pPr marL="0" indent="0">
              <a:lnSpc>
                <a:spcPct val="90000"/>
              </a:lnSpc>
              <a:buNone/>
            </a:pPr>
            <a:endParaRPr lang="en-US" b="1" i="1" dirty="0"/>
          </a:p>
          <a:p>
            <a:pPr marL="0" indent="0">
              <a:lnSpc>
                <a:spcPct val="90000"/>
              </a:lnSpc>
              <a:buNone/>
            </a:pPr>
            <a:endParaRPr lang="en-US" dirty="0"/>
          </a:p>
        </p:txBody>
      </p:sp>
    </p:spTree>
    <p:extLst>
      <p:ext uri="{BB962C8B-B14F-4D97-AF65-F5344CB8AC3E}">
        <p14:creationId xmlns:p14="http://schemas.microsoft.com/office/powerpoint/2010/main" val="1593263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252596"/>
            <a:ext cx="10018713" cy="1185333"/>
          </a:xfrm>
        </p:spPr>
        <p:txBody>
          <a:bodyPr>
            <a:normAutofit/>
          </a:bodyPr>
          <a:lstStyle/>
          <a:p>
            <a:r>
              <a:rPr lang="en-US" dirty="0"/>
              <a:t>Section 107 Means of Appeal, continued</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998131"/>
            <a:ext cx="10159050" cy="4444614"/>
          </a:xfrm>
        </p:spPr>
        <p:txBody>
          <a:bodyPr>
            <a:normAutofit fontScale="85000" lnSpcReduction="20000"/>
          </a:bodyPr>
          <a:lstStyle/>
          <a:p>
            <a:pPr>
              <a:lnSpc>
                <a:spcPct val="90000"/>
              </a:lnSpc>
            </a:pPr>
            <a:r>
              <a:rPr lang="en-US" dirty="0"/>
              <a:t>New section added.</a:t>
            </a:r>
          </a:p>
          <a:p>
            <a:pPr marL="0" indent="0">
              <a:lnSpc>
                <a:spcPct val="90000"/>
              </a:lnSpc>
              <a:buNone/>
            </a:pPr>
            <a:r>
              <a:rPr lang="en-US" b="1" i="1" dirty="0"/>
              <a:t>	</a:t>
            </a:r>
            <a:r>
              <a:rPr lang="en-US" i="1" dirty="0"/>
              <a:t>107.3 </a:t>
            </a:r>
            <a:r>
              <a:rPr lang="en-US" b="1" i="1" dirty="0"/>
              <a:t>Qualifications</a:t>
            </a:r>
          </a:p>
          <a:p>
            <a:pPr marL="0" indent="0">
              <a:lnSpc>
                <a:spcPct val="90000"/>
              </a:lnSpc>
              <a:buNone/>
            </a:pPr>
            <a:r>
              <a:rPr lang="en-US" b="1" i="1" dirty="0"/>
              <a:t>	The board of appeals shall consist of members who are qualified by experience and training and are not employees of the jurisdiction.</a:t>
            </a:r>
          </a:p>
          <a:p>
            <a:pPr marL="0" indent="0">
              <a:lnSpc>
                <a:spcPct val="90000"/>
              </a:lnSpc>
              <a:buNone/>
            </a:pPr>
            <a:endParaRPr lang="en-US" dirty="0"/>
          </a:p>
          <a:p>
            <a:pPr>
              <a:lnSpc>
                <a:spcPct val="90000"/>
              </a:lnSpc>
            </a:pPr>
            <a:r>
              <a:rPr lang="en-US" dirty="0"/>
              <a:t>Section 111.2 Membership of board was moved to new Section 108 Board of Appeals.  Subsections of 111.2 were removed. These sections are currently amended in city ordinances.</a:t>
            </a:r>
          </a:p>
          <a:p>
            <a:pPr>
              <a:lnSpc>
                <a:spcPct val="90000"/>
              </a:lnSpc>
            </a:pPr>
            <a:r>
              <a:rPr lang="en-US" dirty="0"/>
              <a:t>Section 111.3 Notice of meeting has been removed. This section is currently amended in city ordinances.</a:t>
            </a:r>
          </a:p>
          <a:p>
            <a:pPr>
              <a:lnSpc>
                <a:spcPct val="90000"/>
              </a:lnSpc>
            </a:pPr>
            <a:r>
              <a:rPr lang="en-US" dirty="0"/>
              <a:t>Section 111.4 Open hearing and all subsections have been removed. This section is currently amended in city ordinances.</a:t>
            </a:r>
          </a:p>
          <a:p>
            <a:pPr>
              <a:lnSpc>
                <a:spcPct val="90000"/>
              </a:lnSpc>
            </a:pPr>
            <a:r>
              <a:rPr lang="en-US" dirty="0"/>
              <a:t>Section 111.5 Postponed hearing has been removed. This section is currently amended in city ordinances.</a:t>
            </a:r>
          </a:p>
          <a:p>
            <a:pPr marL="0" indent="0">
              <a:lnSpc>
                <a:spcPct val="90000"/>
              </a:lnSpc>
              <a:buNone/>
            </a:pPr>
            <a:endParaRPr lang="en-US" b="1" i="1" dirty="0"/>
          </a:p>
          <a:p>
            <a:pPr marL="0" indent="0">
              <a:lnSpc>
                <a:spcPct val="90000"/>
              </a:lnSpc>
              <a:buNone/>
            </a:pPr>
            <a:endParaRPr lang="en-US" dirty="0"/>
          </a:p>
        </p:txBody>
      </p:sp>
    </p:spTree>
    <p:extLst>
      <p:ext uri="{BB962C8B-B14F-4D97-AF65-F5344CB8AC3E}">
        <p14:creationId xmlns:p14="http://schemas.microsoft.com/office/powerpoint/2010/main" val="2847940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252596"/>
            <a:ext cx="10018713" cy="1185333"/>
          </a:xfrm>
        </p:spPr>
        <p:txBody>
          <a:bodyPr>
            <a:normAutofit/>
          </a:bodyPr>
          <a:lstStyle/>
          <a:p>
            <a:r>
              <a:rPr lang="en-US" dirty="0"/>
              <a:t>Section 107 Means of Appeal, continued </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998131"/>
            <a:ext cx="10159050" cy="4444614"/>
          </a:xfrm>
        </p:spPr>
        <p:txBody>
          <a:bodyPr>
            <a:normAutofit lnSpcReduction="10000"/>
          </a:bodyPr>
          <a:lstStyle/>
          <a:p>
            <a:pPr>
              <a:lnSpc>
                <a:spcPct val="90000"/>
              </a:lnSpc>
            </a:pPr>
            <a:r>
              <a:rPr lang="en-US" dirty="0"/>
              <a:t>Section moved from Section 111 to Section 107 and text modified</a:t>
            </a:r>
          </a:p>
          <a:p>
            <a:pPr>
              <a:lnSpc>
                <a:spcPct val="90000"/>
              </a:lnSpc>
            </a:pPr>
            <a:r>
              <a:rPr lang="en-US" dirty="0"/>
              <a:t>Sections 111.6 Board decision (currently amended in city ordinances) and 111.6.1 Records and copies have been removed.</a:t>
            </a:r>
          </a:p>
          <a:p>
            <a:pPr>
              <a:lnSpc>
                <a:spcPct val="90000"/>
              </a:lnSpc>
            </a:pPr>
            <a:r>
              <a:rPr lang="en-US" dirty="0"/>
              <a:t>Section 111.6.2 Administration -  section renumbered to 107.4</a:t>
            </a:r>
          </a:p>
          <a:p>
            <a:pPr marL="0" indent="0">
              <a:lnSpc>
                <a:spcPct val="90000"/>
              </a:lnSpc>
              <a:buNone/>
            </a:pPr>
            <a:r>
              <a:rPr lang="en-US" b="1" i="1" dirty="0"/>
              <a:t>	</a:t>
            </a:r>
            <a:r>
              <a:rPr lang="en-US" i="1" dirty="0"/>
              <a:t>107.4 Administration</a:t>
            </a:r>
          </a:p>
          <a:p>
            <a:pPr marL="0" indent="0">
              <a:lnSpc>
                <a:spcPct val="90000"/>
              </a:lnSpc>
              <a:buNone/>
            </a:pPr>
            <a:r>
              <a:rPr lang="en-US" b="1" i="1" dirty="0"/>
              <a:t>	</a:t>
            </a:r>
            <a:r>
              <a:rPr lang="en-US" i="1" dirty="0"/>
              <a:t>The code official shall take immediate action in accordance with the decision of the board.</a:t>
            </a:r>
            <a:endParaRPr lang="en-US" b="1" i="1" dirty="0"/>
          </a:p>
          <a:p>
            <a:pPr marL="0" indent="0">
              <a:lnSpc>
                <a:spcPct val="90000"/>
              </a:lnSpc>
              <a:buNone/>
            </a:pPr>
            <a:endParaRPr lang="en-US" dirty="0"/>
          </a:p>
          <a:p>
            <a:pPr>
              <a:lnSpc>
                <a:spcPct val="90000"/>
              </a:lnSpc>
            </a:pPr>
            <a:r>
              <a:rPr lang="en-US" dirty="0"/>
              <a:t>Section 111.7 Court review has been removed.</a:t>
            </a:r>
          </a:p>
          <a:p>
            <a:pPr>
              <a:lnSpc>
                <a:spcPct val="90000"/>
              </a:lnSpc>
            </a:pPr>
            <a:r>
              <a:rPr lang="en-US" dirty="0"/>
              <a:t>Section 111.8 Stays of enforcement has been removed.</a:t>
            </a:r>
            <a:endParaRPr lang="en-US" b="1" i="1" dirty="0"/>
          </a:p>
          <a:p>
            <a:pPr marL="0" indent="0">
              <a:lnSpc>
                <a:spcPct val="90000"/>
              </a:lnSpc>
              <a:buNone/>
            </a:pPr>
            <a:endParaRPr lang="en-US" dirty="0"/>
          </a:p>
        </p:txBody>
      </p:sp>
    </p:spTree>
    <p:extLst>
      <p:ext uri="{BB962C8B-B14F-4D97-AF65-F5344CB8AC3E}">
        <p14:creationId xmlns:p14="http://schemas.microsoft.com/office/powerpoint/2010/main" val="2125684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60909"/>
            <a:ext cx="10018713" cy="1185333"/>
          </a:xfrm>
        </p:spPr>
        <p:txBody>
          <a:bodyPr>
            <a:normAutofit/>
          </a:bodyPr>
          <a:lstStyle/>
          <a:p>
            <a:r>
              <a:rPr lang="en-US" dirty="0"/>
              <a:t>Section 108 Board of Appeals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545284"/>
            <a:ext cx="10159050" cy="4444614"/>
          </a:xfrm>
        </p:spPr>
        <p:txBody>
          <a:bodyPr>
            <a:normAutofit/>
          </a:bodyPr>
          <a:lstStyle/>
          <a:p>
            <a:pPr>
              <a:lnSpc>
                <a:spcPct val="90000"/>
              </a:lnSpc>
            </a:pPr>
            <a:r>
              <a:rPr lang="en-US" dirty="0"/>
              <a:t>Section added, moved from Section 111.2 Membership of board.  </a:t>
            </a:r>
          </a:p>
          <a:p>
            <a:pPr marL="0" indent="0">
              <a:lnSpc>
                <a:spcPct val="90000"/>
              </a:lnSpc>
              <a:buNone/>
            </a:pPr>
            <a:r>
              <a:rPr lang="en-US" b="1" i="1" dirty="0"/>
              <a:t>	108 Board of Appeals</a:t>
            </a:r>
          </a:p>
          <a:p>
            <a:pPr marL="0" indent="0">
              <a:lnSpc>
                <a:spcPct val="90000"/>
              </a:lnSpc>
              <a:buNone/>
            </a:pPr>
            <a:r>
              <a:rPr lang="en-US" b="1" i="1" dirty="0"/>
              <a:t>	</a:t>
            </a:r>
            <a:r>
              <a:rPr lang="en-US" i="1" dirty="0"/>
              <a:t>The board of appeals shall consist of not less than three members who are qualified by experience and training to pass on matters pertaining to property maintenance and who are not employees of the jurisdiction. The code official shall be an ex-officio member but shall not vote on any matter before the board. The board shall be appointed by the chief appointing authority, and shall serve staggered and overlapping terms.</a:t>
            </a:r>
            <a:endParaRPr lang="en-US" b="1" i="1" dirty="0"/>
          </a:p>
          <a:p>
            <a:pPr marL="0" indent="0">
              <a:lnSpc>
                <a:spcPct val="90000"/>
              </a:lnSpc>
              <a:buNone/>
            </a:pPr>
            <a:r>
              <a:rPr lang="en-US" b="1" i="1" dirty="0"/>
              <a:t>	</a:t>
            </a:r>
          </a:p>
          <a:p>
            <a:pPr marL="0" indent="0">
              <a:lnSpc>
                <a:spcPct val="90000"/>
              </a:lnSpc>
              <a:buNone/>
            </a:pPr>
            <a:r>
              <a:rPr lang="en-US" dirty="0"/>
              <a:t>This section is currently amended in city ordinances.</a:t>
            </a:r>
          </a:p>
          <a:p>
            <a:pPr>
              <a:lnSpc>
                <a:spcPct val="90000"/>
              </a:lnSpc>
            </a:pPr>
            <a:endParaRPr lang="en-US" dirty="0"/>
          </a:p>
        </p:txBody>
      </p:sp>
    </p:spTree>
    <p:extLst>
      <p:ext uri="{BB962C8B-B14F-4D97-AF65-F5344CB8AC3E}">
        <p14:creationId xmlns:p14="http://schemas.microsoft.com/office/powerpoint/2010/main" val="143335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Sections 109 Violations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1" y="1402081"/>
            <a:ext cx="10298387" cy="5042262"/>
          </a:xfrm>
        </p:spPr>
        <p:txBody>
          <a:bodyPr>
            <a:normAutofit/>
          </a:bodyPr>
          <a:lstStyle/>
          <a:p>
            <a:pPr>
              <a:lnSpc>
                <a:spcPct val="90000"/>
              </a:lnSpc>
            </a:pPr>
            <a:endParaRPr lang="en-US" dirty="0"/>
          </a:p>
          <a:p>
            <a:pPr>
              <a:lnSpc>
                <a:spcPct val="90000"/>
              </a:lnSpc>
            </a:pPr>
            <a:r>
              <a:rPr lang="en-US" dirty="0"/>
              <a:t>Section 106 Violations renumbered to Section 109, no other changes made</a:t>
            </a:r>
          </a:p>
          <a:p>
            <a:pPr>
              <a:lnSpc>
                <a:spcPct val="90000"/>
              </a:lnSpc>
            </a:pPr>
            <a:r>
              <a:rPr lang="en-US" dirty="0"/>
              <a:t>No text changes</a:t>
            </a:r>
          </a:p>
          <a:p>
            <a:pPr marL="0" indent="0">
              <a:lnSpc>
                <a:spcPct val="90000"/>
              </a:lnSpc>
              <a:buNone/>
            </a:pPr>
            <a:endParaRPr lang="en-US" b="1" i="1" dirty="0"/>
          </a:p>
        </p:txBody>
      </p:sp>
    </p:spTree>
    <p:extLst>
      <p:ext uri="{BB962C8B-B14F-4D97-AF65-F5344CB8AC3E}">
        <p14:creationId xmlns:p14="http://schemas.microsoft.com/office/powerpoint/2010/main" val="1541175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60909"/>
            <a:ext cx="10018713" cy="1185333"/>
          </a:xfrm>
        </p:spPr>
        <p:txBody>
          <a:bodyPr>
            <a:normAutofit/>
          </a:bodyPr>
          <a:lstStyle/>
          <a:p>
            <a:r>
              <a:rPr lang="en-US" dirty="0"/>
              <a:t>Section 110 Stop Work Order</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545284"/>
            <a:ext cx="10159050" cy="4444614"/>
          </a:xfrm>
        </p:spPr>
        <p:txBody>
          <a:bodyPr>
            <a:normAutofit/>
          </a:bodyPr>
          <a:lstStyle/>
          <a:p>
            <a:pPr>
              <a:lnSpc>
                <a:spcPct val="90000"/>
              </a:lnSpc>
            </a:pPr>
            <a:r>
              <a:rPr lang="en-US" dirty="0"/>
              <a:t>Section 110 was renumbered from Section 112, text modified</a:t>
            </a:r>
          </a:p>
          <a:p>
            <a:pPr marL="0" indent="0">
              <a:lnSpc>
                <a:spcPct val="90000"/>
              </a:lnSpc>
              <a:buNone/>
            </a:pPr>
            <a:r>
              <a:rPr lang="en-US" b="1" i="1" dirty="0"/>
              <a:t>	</a:t>
            </a:r>
            <a:r>
              <a:rPr lang="en-US" i="1" dirty="0"/>
              <a:t>110.1 Authority</a:t>
            </a:r>
          </a:p>
          <a:p>
            <a:pPr marL="0" indent="0">
              <a:lnSpc>
                <a:spcPct val="90000"/>
              </a:lnSpc>
              <a:buNone/>
            </a:pPr>
            <a:r>
              <a:rPr lang="en-US" b="1" i="1" dirty="0"/>
              <a:t>	When </a:t>
            </a:r>
            <a:r>
              <a:rPr lang="en-US" i="1" strike="sngStrike" dirty="0"/>
              <a:t>whenever</a:t>
            </a:r>
            <a:r>
              <a:rPr lang="en-US" i="1" dirty="0"/>
              <a:t> the code official finds any work regulated by this code being performed in a manner contrary to the provisions of this code or in a dangerous or unsafe manner, the code official is authorized to issue a stop work order.</a:t>
            </a:r>
            <a:endParaRPr lang="en-US" b="1" i="1" dirty="0"/>
          </a:p>
          <a:p>
            <a:pPr marL="0" indent="0">
              <a:lnSpc>
                <a:spcPct val="90000"/>
              </a:lnSpc>
              <a:buNone/>
            </a:pPr>
            <a:r>
              <a:rPr lang="en-US" b="1" i="1" dirty="0"/>
              <a:t>	</a:t>
            </a:r>
            <a:r>
              <a:rPr lang="en-US" i="1" dirty="0"/>
              <a:t>110.2 Issuance</a:t>
            </a:r>
          </a:p>
          <a:p>
            <a:pPr marL="0" indent="0">
              <a:lnSpc>
                <a:spcPct val="90000"/>
              </a:lnSpc>
              <a:buNone/>
            </a:pPr>
            <a:r>
              <a:rPr lang="en-US" b="1" i="1" dirty="0"/>
              <a:t>	The </a:t>
            </a:r>
            <a:r>
              <a:rPr lang="en-US" i="1" strike="sngStrike" dirty="0"/>
              <a:t>a</a:t>
            </a:r>
            <a:r>
              <a:rPr lang="en-US" i="1" dirty="0"/>
              <a:t> stop work order shall be in writing and shall be given to the owner of the property, to the owner’s authorized agent, or to the person </a:t>
            </a:r>
            <a:r>
              <a:rPr lang="en-US" b="1" i="1" dirty="0"/>
              <a:t>performing </a:t>
            </a:r>
            <a:r>
              <a:rPr lang="en-US" i="1" strike="sngStrike" dirty="0"/>
              <a:t>doing</a:t>
            </a:r>
            <a:r>
              <a:rPr lang="en-US" i="1" dirty="0"/>
              <a:t> the work. Upon issuance of a stop work order, the cited work shall immediately cease. The stop work order shall state the reason for the order and the conditions under which the cited work is authorized to resume.</a:t>
            </a:r>
            <a:endParaRPr lang="en-US" dirty="0"/>
          </a:p>
          <a:p>
            <a:pPr marL="0" indent="0">
              <a:lnSpc>
                <a:spcPct val="90000"/>
              </a:lnSpc>
              <a:buNone/>
            </a:pPr>
            <a:endParaRPr lang="en-US" b="1" i="1" dirty="0"/>
          </a:p>
        </p:txBody>
      </p:sp>
    </p:spTree>
    <p:extLst>
      <p:ext uri="{BB962C8B-B14F-4D97-AF65-F5344CB8AC3E}">
        <p14:creationId xmlns:p14="http://schemas.microsoft.com/office/powerpoint/2010/main" val="2343685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60909"/>
            <a:ext cx="10018713" cy="1185333"/>
          </a:xfrm>
        </p:spPr>
        <p:txBody>
          <a:bodyPr>
            <a:normAutofit/>
          </a:bodyPr>
          <a:lstStyle/>
          <a:p>
            <a:r>
              <a:rPr lang="en-US" dirty="0"/>
              <a:t>Section 110 Stop Work Order, continued</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545284"/>
            <a:ext cx="10159050" cy="4444614"/>
          </a:xfrm>
        </p:spPr>
        <p:txBody>
          <a:bodyPr>
            <a:normAutofit/>
          </a:bodyPr>
          <a:lstStyle/>
          <a:p>
            <a:pPr>
              <a:lnSpc>
                <a:spcPct val="90000"/>
              </a:lnSpc>
            </a:pPr>
            <a:r>
              <a:rPr lang="en-US" dirty="0"/>
              <a:t>Section modified moved and renumbered from Section 112, text modified</a:t>
            </a:r>
          </a:p>
          <a:p>
            <a:pPr marL="0" indent="0">
              <a:lnSpc>
                <a:spcPct val="90000"/>
              </a:lnSpc>
              <a:buNone/>
            </a:pPr>
            <a:r>
              <a:rPr lang="en-US" b="1" i="1" dirty="0"/>
              <a:t>	</a:t>
            </a:r>
            <a:r>
              <a:rPr lang="en-US" i="1" dirty="0"/>
              <a:t>110.3 Emergencies</a:t>
            </a:r>
          </a:p>
          <a:p>
            <a:pPr marL="0" indent="0">
              <a:lnSpc>
                <a:spcPct val="90000"/>
              </a:lnSpc>
              <a:buNone/>
            </a:pPr>
            <a:r>
              <a:rPr lang="en-US" b="1" i="1" dirty="0"/>
              <a:t>	</a:t>
            </a:r>
            <a:r>
              <a:rPr lang="en-US" i="1" dirty="0"/>
              <a:t>Where an emergency exists, the code official shall not be required to give a written notice prior to stopping the work.</a:t>
            </a:r>
          </a:p>
          <a:p>
            <a:pPr marL="0" indent="0">
              <a:lnSpc>
                <a:spcPct val="90000"/>
              </a:lnSpc>
              <a:buNone/>
            </a:pPr>
            <a:r>
              <a:rPr lang="en-US" b="1" i="1" dirty="0"/>
              <a:t>	</a:t>
            </a:r>
            <a:r>
              <a:rPr lang="en-US" i="1" dirty="0"/>
              <a:t>110.4 Failure to comply</a:t>
            </a:r>
          </a:p>
          <a:p>
            <a:pPr marL="0" indent="0">
              <a:lnSpc>
                <a:spcPct val="90000"/>
              </a:lnSpc>
              <a:buNone/>
            </a:pPr>
            <a:r>
              <a:rPr lang="en-US" b="1" i="1" dirty="0"/>
              <a:t>	</a:t>
            </a:r>
            <a:r>
              <a:rPr lang="en-US" i="1" dirty="0"/>
              <a:t>Any person who shall continue any work after having been served with a stop work order, except such work as that person is directed to perform to remove a violation or unsafe condition, shall be </a:t>
            </a:r>
            <a:r>
              <a:rPr lang="en-US" b="1" i="1" dirty="0"/>
              <a:t>subject to fines established by the authority having jurisdiction.</a:t>
            </a:r>
            <a:endParaRPr lang="en-US" dirty="0"/>
          </a:p>
          <a:p>
            <a:pPr marL="0" indent="0">
              <a:lnSpc>
                <a:spcPct val="90000"/>
              </a:lnSpc>
              <a:buNone/>
            </a:pPr>
            <a:endParaRPr lang="en-US" b="1" i="1" dirty="0"/>
          </a:p>
        </p:txBody>
      </p:sp>
    </p:spTree>
    <p:extLst>
      <p:ext uri="{BB962C8B-B14F-4D97-AF65-F5344CB8AC3E}">
        <p14:creationId xmlns:p14="http://schemas.microsoft.com/office/powerpoint/2010/main" val="3383157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60909"/>
            <a:ext cx="10018713" cy="1185333"/>
          </a:xfrm>
        </p:spPr>
        <p:txBody>
          <a:bodyPr>
            <a:normAutofit/>
          </a:bodyPr>
          <a:lstStyle/>
          <a:p>
            <a:r>
              <a:rPr lang="en-US" dirty="0"/>
              <a:t>Section 111 Unsafe Structures and Equipment</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545284"/>
            <a:ext cx="10159050" cy="4444614"/>
          </a:xfrm>
        </p:spPr>
        <p:txBody>
          <a:bodyPr>
            <a:normAutofit/>
          </a:bodyPr>
          <a:lstStyle/>
          <a:p>
            <a:pPr>
              <a:lnSpc>
                <a:spcPct val="90000"/>
              </a:lnSpc>
            </a:pPr>
            <a:r>
              <a:rPr lang="en-US" dirty="0"/>
              <a:t>Section 111 moved and renumbered from Section 108, text modified</a:t>
            </a:r>
          </a:p>
          <a:p>
            <a:pPr>
              <a:lnSpc>
                <a:spcPct val="90000"/>
              </a:lnSpc>
            </a:pPr>
            <a:r>
              <a:rPr lang="en-US" dirty="0"/>
              <a:t>Section 111.3 Record - renumbered from 108.7, no change in text</a:t>
            </a:r>
            <a:endParaRPr lang="en-US" b="1" dirty="0"/>
          </a:p>
          <a:p>
            <a:pPr>
              <a:lnSpc>
                <a:spcPct val="90000"/>
              </a:lnSpc>
            </a:pPr>
            <a:r>
              <a:rPr lang="en-US" dirty="0"/>
              <a:t>Section 111.4 Notice - renumbered from 107.1, text modified</a:t>
            </a:r>
          </a:p>
          <a:p>
            <a:pPr marL="0" indent="0">
              <a:lnSpc>
                <a:spcPct val="90000"/>
              </a:lnSpc>
              <a:buNone/>
            </a:pPr>
            <a:r>
              <a:rPr lang="en-US" i="1" dirty="0"/>
              <a:t>	111.4 Notice</a:t>
            </a:r>
          </a:p>
          <a:p>
            <a:pPr marL="0" indent="0">
              <a:lnSpc>
                <a:spcPct val="90000"/>
              </a:lnSpc>
              <a:buNone/>
            </a:pPr>
            <a:r>
              <a:rPr lang="en-US" i="1" dirty="0"/>
              <a:t>	Whenever the code official determines that there has been a violation of this code or has grounds to believe that a violation has occurred, notice shall be given in the manner prescribed in Sections 111.4.1 and 111.4.2 to the </a:t>
            </a:r>
            <a:r>
              <a:rPr lang="en-US" b="1" i="1" dirty="0"/>
              <a:t>owner or the owner’s authorized agent</a:t>
            </a:r>
            <a:r>
              <a:rPr lang="en-US" i="1" dirty="0"/>
              <a:t>, for the violation as specified in this code. Notices for condemnation procedures shall comply with </a:t>
            </a:r>
            <a:r>
              <a:rPr lang="en-US" b="1" i="1" dirty="0"/>
              <a:t>this section.</a:t>
            </a:r>
            <a:endParaRPr lang="en-US" i="1" dirty="0"/>
          </a:p>
          <a:p>
            <a:pPr marL="0" indent="0">
              <a:lnSpc>
                <a:spcPct val="90000"/>
              </a:lnSpc>
              <a:buNone/>
            </a:pPr>
            <a:r>
              <a:rPr lang="en-US" b="1" i="1" dirty="0"/>
              <a:t>	</a:t>
            </a:r>
          </a:p>
        </p:txBody>
      </p:sp>
    </p:spTree>
    <p:extLst>
      <p:ext uri="{BB962C8B-B14F-4D97-AF65-F5344CB8AC3E}">
        <p14:creationId xmlns:p14="http://schemas.microsoft.com/office/powerpoint/2010/main" val="36293158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fontScale="90000"/>
          </a:bodyPr>
          <a:lstStyle/>
          <a:p>
            <a:r>
              <a:rPr lang="en-US" dirty="0"/>
              <a:t>Section 111 Unsafe Structures and Equipment, continued</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fontScale="92500" lnSpcReduction="20000"/>
          </a:bodyPr>
          <a:lstStyle/>
          <a:p>
            <a:pPr>
              <a:lnSpc>
                <a:spcPct val="90000"/>
              </a:lnSpc>
            </a:pPr>
            <a:r>
              <a:rPr lang="en-US" dirty="0"/>
              <a:t>Section 111.4.1 Form - moved renumbered from 107.2, no change in text</a:t>
            </a:r>
          </a:p>
          <a:p>
            <a:pPr>
              <a:lnSpc>
                <a:spcPct val="90000"/>
              </a:lnSpc>
            </a:pPr>
            <a:r>
              <a:rPr lang="en-US" dirty="0"/>
              <a:t>Section 111.4.2 Method of service - moved and renumbered from section 107.3, text modified</a:t>
            </a:r>
            <a:endParaRPr lang="en-US" b="1" i="1" dirty="0"/>
          </a:p>
          <a:p>
            <a:pPr marL="0" indent="0">
              <a:lnSpc>
                <a:spcPct val="90000"/>
              </a:lnSpc>
              <a:buNone/>
            </a:pPr>
            <a:r>
              <a:rPr lang="en-US" b="1" i="1" dirty="0"/>
              <a:t>	</a:t>
            </a:r>
            <a:r>
              <a:rPr lang="en-US" i="1" dirty="0"/>
              <a:t>111.4.2 Method of Service </a:t>
            </a:r>
          </a:p>
          <a:p>
            <a:pPr marL="0" indent="0">
              <a:lnSpc>
                <a:spcPct val="90000"/>
              </a:lnSpc>
              <a:buNone/>
            </a:pPr>
            <a:r>
              <a:rPr lang="en-US" b="1" i="1" dirty="0"/>
              <a:t>	</a:t>
            </a:r>
            <a:r>
              <a:rPr lang="en-US" i="1" dirty="0"/>
              <a:t>Such notice shall be deemed to be properly served </a:t>
            </a:r>
            <a:r>
              <a:rPr lang="en-US" b="1" i="1" dirty="0"/>
              <a:t>where</a:t>
            </a:r>
            <a:r>
              <a:rPr lang="en-US" i="1" dirty="0"/>
              <a:t> a copy thereof is </a:t>
            </a:r>
            <a:r>
              <a:rPr lang="en-US" b="1" i="1" dirty="0"/>
              <a:t>served in accordance with one of the following methods:</a:t>
            </a:r>
          </a:p>
          <a:p>
            <a:pPr marL="0" indent="0">
              <a:lnSpc>
                <a:spcPct val="90000"/>
              </a:lnSpc>
              <a:buNone/>
            </a:pPr>
            <a:r>
              <a:rPr lang="en-US" b="1" i="1" dirty="0"/>
              <a:t>	1.  A copy is delivered personally.</a:t>
            </a:r>
          </a:p>
          <a:p>
            <a:pPr marL="0" indent="0">
              <a:lnSpc>
                <a:spcPct val="90000"/>
              </a:lnSpc>
              <a:buNone/>
            </a:pPr>
            <a:r>
              <a:rPr lang="en-US" b="1" i="1" dirty="0"/>
              <a:t>	2.  A copy is sent by certified or registered mail addressed to the owner at the last known address with the return receipt requested.</a:t>
            </a:r>
          </a:p>
          <a:p>
            <a:pPr marL="0" indent="0">
              <a:lnSpc>
                <a:spcPct val="90000"/>
              </a:lnSpc>
              <a:buNone/>
            </a:pPr>
            <a:r>
              <a:rPr lang="en-US" b="1" i="1" dirty="0"/>
              <a:t>	3.  A copy is delivered in any other manner as prescribed by local law.</a:t>
            </a:r>
          </a:p>
          <a:p>
            <a:pPr marL="0" indent="0">
              <a:lnSpc>
                <a:spcPct val="90000"/>
              </a:lnSpc>
              <a:buNone/>
            </a:pPr>
            <a:r>
              <a:rPr lang="en-US" b="1" i="1" dirty="0"/>
              <a:t>	If the certified or registered letter</a:t>
            </a:r>
            <a:r>
              <a:rPr lang="en-US" i="1" dirty="0"/>
              <a:t> is returned showing that the letter was not delivered, a copy thereof shall be posted in a conspicuous place in or about the structure affected by such notice.  </a:t>
            </a:r>
            <a:r>
              <a:rPr lang="en-US" b="1" i="1" dirty="0"/>
              <a:t>Service of such notice in the foregoing manner upon the owner’s agent or upon the person responsible for the structure shall constitute service of notice upon the owner.</a:t>
            </a:r>
          </a:p>
          <a:p>
            <a:pPr marL="0" indent="0">
              <a:lnSpc>
                <a:spcPct val="90000"/>
              </a:lnSpc>
              <a:buNone/>
            </a:pPr>
            <a:endParaRPr lang="en-US" b="1" i="1" dirty="0"/>
          </a:p>
        </p:txBody>
      </p:sp>
    </p:spTree>
    <p:extLst>
      <p:ext uri="{BB962C8B-B14F-4D97-AF65-F5344CB8AC3E}">
        <p14:creationId xmlns:p14="http://schemas.microsoft.com/office/powerpoint/2010/main" val="2359961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fontScale="90000"/>
          </a:bodyPr>
          <a:lstStyle/>
          <a:p>
            <a:r>
              <a:rPr lang="en-US" dirty="0"/>
              <a:t>Section 111 Unsafe Structures and Equipment, continued</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lnSpcReduction="10000"/>
          </a:bodyPr>
          <a:lstStyle/>
          <a:p>
            <a:pPr>
              <a:lnSpc>
                <a:spcPct val="90000"/>
              </a:lnSpc>
            </a:pPr>
            <a:r>
              <a:rPr lang="en-US" dirty="0"/>
              <a:t>Section 111.5 Unauthorized tampering moved and renumbered from section 107.4, no text changes</a:t>
            </a:r>
          </a:p>
          <a:p>
            <a:pPr>
              <a:lnSpc>
                <a:spcPct val="90000"/>
              </a:lnSpc>
            </a:pPr>
            <a:r>
              <a:rPr lang="en-US" dirty="0"/>
              <a:t>Section 111.6 Transfer of ownership moved and renumbered from section 107.6, no text changes</a:t>
            </a:r>
          </a:p>
          <a:p>
            <a:pPr>
              <a:lnSpc>
                <a:spcPct val="90000"/>
              </a:lnSpc>
            </a:pPr>
            <a:r>
              <a:rPr lang="en-US" dirty="0"/>
              <a:t>Section 111.7 Placarding - moved and renumbered from section 108.4, text modified</a:t>
            </a:r>
          </a:p>
          <a:p>
            <a:pPr marL="0" indent="0">
              <a:lnSpc>
                <a:spcPct val="90000"/>
              </a:lnSpc>
              <a:buNone/>
            </a:pPr>
            <a:r>
              <a:rPr lang="en-US" b="1" i="1" dirty="0"/>
              <a:t>	</a:t>
            </a:r>
            <a:r>
              <a:rPr lang="en-US" i="1" dirty="0"/>
              <a:t>111.7 Placarding</a:t>
            </a:r>
          </a:p>
          <a:p>
            <a:pPr marL="0" indent="0">
              <a:lnSpc>
                <a:spcPct val="90000"/>
              </a:lnSpc>
              <a:buNone/>
            </a:pPr>
            <a:r>
              <a:rPr lang="en-US" b="1" i="1" dirty="0"/>
              <a:t>	</a:t>
            </a:r>
            <a:r>
              <a:rPr lang="en-US" i="1" dirty="0"/>
              <a:t>Upon failure of the owner, owner’s authorized agent or person responsible to comply with the notice provisions within the time given, the code official shall post on the premise or on defective equipment bearing the word “Condemned” and a statement of the penalties provide for occupying the premise, operating the equipment or removing the placard. </a:t>
            </a:r>
            <a:r>
              <a:rPr lang="en-US" b="1" i="1" dirty="0"/>
              <a:t>Such notice shall be posted in a conspicuous place in or about the structure affected by such notice. If the notice pertains to equipment, it shall be placed on the equipment.</a:t>
            </a:r>
            <a:endParaRPr lang="en-US" dirty="0"/>
          </a:p>
          <a:p>
            <a:pPr marL="0" indent="0">
              <a:lnSpc>
                <a:spcPct val="90000"/>
              </a:lnSpc>
              <a:buNone/>
            </a:pPr>
            <a:endParaRPr lang="en-US" b="1" i="1" dirty="0"/>
          </a:p>
        </p:txBody>
      </p:sp>
    </p:spTree>
    <p:extLst>
      <p:ext uri="{BB962C8B-B14F-4D97-AF65-F5344CB8AC3E}">
        <p14:creationId xmlns:p14="http://schemas.microsoft.com/office/powerpoint/2010/main" val="2496449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BA30A-2343-41BB-B7AC-B18BA1B1D3E1}"/>
              </a:ext>
            </a:extLst>
          </p:cNvPr>
          <p:cNvSpPr>
            <a:spLocks noGrp="1"/>
          </p:cNvSpPr>
          <p:nvPr>
            <p:ph type="title"/>
          </p:nvPr>
        </p:nvSpPr>
        <p:spPr/>
        <p:txBody>
          <a:bodyPr/>
          <a:lstStyle/>
          <a:p>
            <a:r>
              <a:rPr lang="en-US" dirty="0"/>
              <a:t>Formatting</a:t>
            </a:r>
          </a:p>
        </p:txBody>
      </p:sp>
      <p:sp>
        <p:nvSpPr>
          <p:cNvPr id="3" name="Content Placeholder 2">
            <a:extLst>
              <a:ext uri="{FF2B5EF4-FFF2-40B4-BE49-F238E27FC236}">
                <a16:creationId xmlns:a16="http://schemas.microsoft.com/office/drawing/2014/main" id="{42DE05D1-6CE7-44D6-AB5E-4EF41F529DD1}"/>
              </a:ext>
            </a:extLst>
          </p:cNvPr>
          <p:cNvSpPr>
            <a:spLocks noGrp="1"/>
          </p:cNvSpPr>
          <p:nvPr>
            <p:ph idx="1"/>
          </p:nvPr>
        </p:nvSpPr>
        <p:spPr/>
        <p:txBody>
          <a:bodyPr/>
          <a:lstStyle/>
          <a:p>
            <a:r>
              <a:rPr lang="en-US" i="1" dirty="0"/>
              <a:t>Normal Italic </a:t>
            </a:r>
            <a:r>
              <a:rPr lang="en-US" dirty="0"/>
              <a:t>– No change to the code section</a:t>
            </a:r>
          </a:p>
          <a:p>
            <a:r>
              <a:rPr lang="en-US" b="1" i="1" dirty="0"/>
              <a:t>Bold Italic</a:t>
            </a:r>
            <a:r>
              <a:rPr lang="en-US" dirty="0"/>
              <a:t> – Add to the code section</a:t>
            </a:r>
          </a:p>
          <a:p>
            <a:r>
              <a:rPr lang="en-US" i="1" strike="sngStrike" dirty="0"/>
              <a:t>Strikethrough Italic</a:t>
            </a:r>
            <a:r>
              <a:rPr lang="en-US" strike="sngStrike" dirty="0"/>
              <a:t> </a:t>
            </a:r>
            <a:r>
              <a:rPr lang="en-US" dirty="0"/>
              <a:t>– Delete from the code section</a:t>
            </a:r>
          </a:p>
          <a:p>
            <a:endParaRPr lang="en-US" i="1" dirty="0"/>
          </a:p>
        </p:txBody>
      </p:sp>
    </p:spTree>
    <p:extLst>
      <p:ext uri="{BB962C8B-B14F-4D97-AF65-F5344CB8AC3E}">
        <p14:creationId xmlns:p14="http://schemas.microsoft.com/office/powerpoint/2010/main" val="1000693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fontScale="90000"/>
          </a:bodyPr>
          <a:lstStyle/>
          <a:p>
            <a:r>
              <a:rPr lang="en-US" dirty="0"/>
              <a:t>Section 111 Unsafe Structures and Equipment, continued</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fontScale="92500" lnSpcReduction="10000"/>
          </a:bodyPr>
          <a:lstStyle/>
          <a:p>
            <a:pPr>
              <a:lnSpc>
                <a:spcPct val="90000"/>
              </a:lnSpc>
            </a:pPr>
            <a:endParaRPr lang="en-US" dirty="0"/>
          </a:p>
          <a:p>
            <a:pPr>
              <a:lnSpc>
                <a:spcPct val="90000"/>
              </a:lnSpc>
            </a:pPr>
            <a:r>
              <a:rPr lang="en-US" dirty="0"/>
              <a:t>Section 111.7.1 Placard removal moved and renumbered from section 107.4.1, no text change</a:t>
            </a:r>
          </a:p>
          <a:p>
            <a:pPr>
              <a:lnSpc>
                <a:spcPct val="90000"/>
              </a:lnSpc>
            </a:pPr>
            <a:r>
              <a:rPr lang="en-US" dirty="0"/>
              <a:t>Section 111.8 Prohibited occupancy moved and renumbered from section 108.5, no text change</a:t>
            </a:r>
          </a:p>
          <a:p>
            <a:pPr>
              <a:lnSpc>
                <a:spcPct val="90000"/>
              </a:lnSpc>
            </a:pPr>
            <a:r>
              <a:rPr lang="en-US" dirty="0"/>
              <a:t>Section 111.9 Restoration or abatement renamed, moved and renumbered from section 108.6, text modified</a:t>
            </a:r>
          </a:p>
          <a:p>
            <a:pPr marL="457200" lvl="1" indent="0">
              <a:lnSpc>
                <a:spcPct val="90000"/>
              </a:lnSpc>
              <a:buNone/>
            </a:pPr>
            <a:r>
              <a:rPr lang="en-US" i="1" dirty="0"/>
              <a:t>111.9 Restoration or abatement</a:t>
            </a:r>
          </a:p>
          <a:p>
            <a:pPr marL="457200" lvl="1" indent="0">
              <a:lnSpc>
                <a:spcPct val="90000"/>
              </a:lnSpc>
              <a:buNone/>
            </a:pPr>
            <a:r>
              <a:rPr lang="en-US" b="1" i="1" dirty="0"/>
              <a:t>The structure or equipment determined to be unsafe by the code official is permitted to be restored to a safe condition. </a:t>
            </a:r>
            <a:r>
              <a:rPr lang="en-US" i="1" dirty="0"/>
              <a:t>The owner, owner’s authorized agent, operator or occupant of the </a:t>
            </a:r>
            <a:r>
              <a:rPr lang="en-US" b="1" i="1" dirty="0"/>
              <a:t>structure</a:t>
            </a:r>
            <a:r>
              <a:rPr lang="en-US" i="1" dirty="0"/>
              <a:t>, premise or equipment deemed unsafe by the code official shall abate or cause to be abated or corrected such unsafe conditions either by repair, rehabilitation, demolition or other approved corrective action. </a:t>
            </a:r>
            <a:r>
              <a:rPr lang="en-US" b="1" i="1" dirty="0"/>
              <a:t>To the extent that repairs, alterations, or additions are made or a change of occupancy occurs during the restoration of the structure, such repairs, alterations, additions, or change of occupancy shall comply with the requirements of the International Existing Building Code. </a:t>
            </a:r>
          </a:p>
          <a:p>
            <a:pPr marL="0" indent="0">
              <a:lnSpc>
                <a:spcPct val="90000"/>
              </a:lnSpc>
              <a:buNone/>
            </a:pPr>
            <a:endParaRPr lang="en-US" b="1" i="1" dirty="0"/>
          </a:p>
        </p:txBody>
      </p:sp>
    </p:spTree>
    <p:extLst>
      <p:ext uri="{BB962C8B-B14F-4D97-AF65-F5344CB8AC3E}">
        <p14:creationId xmlns:p14="http://schemas.microsoft.com/office/powerpoint/2010/main" val="36459319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Section 112 Emergency Measures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a:bodyPr>
          <a:lstStyle/>
          <a:p>
            <a:pPr>
              <a:lnSpc>
                <a:spcPct val="90000"/>
              </a:lnSpc>
            </a:pPr>
            <a:endParaRPr lang="en-US" dirty="0"/>
          </a:p>
          <a:p>
            <a:pPr>
              <a:lnSpc>
                <a:spcPct val="90000"/>
              </a:lnSpc>
            </a:pPr>
            <a:r>
              <a:rPr lang="en-US" dirty="0"/>
              <a:t>Section 112 Emergency Measures renumbered from section 109</a:t>
            </a:r>
          </a:p>
          <a:p>
            <a:pPr>
              <a:lnSpc>
                <a:spcPct val="90000"/>
              </a:lnSpc>
            </a:pPr>
            <a:r>
              <a:rPr lang="en-US" dirty="0"/>
              <a:t>No text changes</a:t>
            </a:r>
          </a:p>
          <a:p>
            <a:pPr>
              <a:lnSpc>
                <a:spcPct val="90000"/>
              </a:lnSpc>
            </a:pPr>
            <a:r>
              <a:rPr lang="en-US" dirty="0"/>
              <a:t>Section 112.1 Imminent danger - currently amended in city ordinances.</a:t>
            </a:r>
          </a:p>
          <a:p>
            <a:pPr marL="0" indent="0">
              <a:lnSpc>
                <a:spcPct val="90000"/>
              </a:lnSpc>
              <a:buNone/>
            </a:pPr>
            <a:endParaRPr lang="en-US" b="1" i="1" dirty="0"/>
          </a:p>
        </p:txBody>
      </p:sp>
    </p:spTree>
    <p:extLst>
      <p:ext uri="{BB962C8B-B14F-4D97-AF65-F5344CB8AC3E}">
        <p14:creationId xmlns:p14="http://schemas.microsoft.com/office/powerpoint/2010/main" val="7497759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Section 113 Demolition</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a:bodyPr>
          <a:lstStyle/>
          <a:p>
            <a:pPr>
              <a:lnSpc>
                <a:spcPct val="90000"/>
              </a:lnSpc>
            </a:pPr>
            <a:endParaRPr lang="en-US" dirty="0"/>
          </a:p>
          <a:p>
            <a:pPr>
              <a:lnSpc>
                <a:spcPct val="90000"/>
              </a:lnSpc>
            </a:pPr>
            <a:r>
              <a:rPr lang="en-US" dirty="0"/>
              <a:t>Section 113 Demolition renumbered from section 110</a:t>
            </a:r>
          </a:p>
          <a:p>
            <a:pPr>
              <a:lnSpc>
                <a:spcPct val="90000"/>
              </a:lnSpc>
            </a:pPr>
            <a:r>
              <a:rPr lang="en-US" dirty="0"/>
              <a:t>No text changes</a:t>
            </a:r>
          </a:p>
          <a:p>
            <a:pPr marL="0" indent="0">
              <a:lnSpc>
                <a:spcPct val="90000"/>
              </a:lnSpc>
              <a:buNone/>
            </a:pPr>
            <a:endParaRPr lang="en-US" b="1" i="1" dirty="0"/>
          </a:p>
        </p:txBody>
      </p:sp>
    </p:spTree>
    <p:extLst>
      <p:ext uri="{BB962C8B-B14F-4D97-AF65-F5344CB8AC3E}">
        <p14:creationId xmlns:p14="http://schemas.microsoft.com/office/powerpoint/2010/main" val="1958969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Chapter 2 Definitions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a:bodyPr>
          <a:lstStyle/>
          <a:p>
            <a:pPr>
              <a:lnSpc>
                <a:spcPct val="90000"/>
              </a:lnSpc>
            </a:pPr>
            <a:endParaRPr lang="en-US" dirty="0"/>
          </a:p>
          <a:p>
            <a:pPr>
              <a:lnSpc>
                <a:spcPct val="90000"/>
              </a:lnSpc>
            </a:pPr>
            <a:r>
              <a:rPr lang="en-US" dirty="0"/>
              <a:t>Section 201.3 Terms defined in other codes, exception added</a:t>
            </a:r>
          </a:p>
          <a:p>
            <a:pPr marL="0" indent="0">
              <a:lnSpc>
                <a:spcPct val="90000"/>
              </a:lnSpc>
              <a:buNone/>
            </a:pPr>
            <a:r>
              <a:rPr lang="en-US" dirty="0"/>
              <a:t>	</a:t>
            </a:r>
            <a:r>
              <a:rPr lang="en-US" i="1" dirty="0"/>
              <a:t>Section 201.3 Terms defined in other codes</a:t>
            </a:r>
          </a:p>
          <a:p>
            <a:pPr marL="0" indent="0">
              <a:lnSpc>
                <a:spcPct val="90000"/>
              </a:lnSpc>
              <a:buNone/>
            </a:pPr>
            <a:r>
              <a:rPr lang="en-US" i="1" dirty="0"/>
              <a:t>	Where terms are not defined in this code and are defined in the International Building Code, International Existing Building Code, International Fire Code, International Fuel Gas Code, International Mechanical Code, International Plumbing Code, International Residential Code, International Zoning Code, or NFPA 70, such terms shall have the meanings ascribed to them as stated in those codes.</a:t>
            </a:r>
          </a:p>
          <a:p>
            <a:pPr marL="0" indent="0">
              <a:lnSpc>
                <a:spcPct val="90000"/>
              </a:lnSpc>
              <a:buNone/>
            </a:pPr>
            <a:r>
              <a:rPr lang="en-US" i="1" dirty="0"/>
              <a:t>	</a:t>
            </a:r>
            <a:r>
              <a:rPr lang="en-US" b="1" i="1" dirty="0"/>
              <a:t>Exception: When used within this code, the terms unsafe and dangerous shall have only the meanings ascribed to them in this code and shall not have the meanings ascribed to them by the International Existing Building Code.</a:t>
            </a:r>
            <a:endParaRPr lang="en-US" dirty="0"/>
          </a:p>
          <a:p>
            <a:pPr marL="0" indent="0">
              <a:lnSpc>
                <a:spcPct val="90000"/>
              </a:lnSpc>
              <a:buNone/>
            </a:pPr>
            <a:endParaRPr lang="en-US" b="1" i="1" dirty="0"/>
          </a:p>
        </p:txBody>
      </p:sp>
    </p:spTree>
    <p:extLst>
      <p:ext uri="{BB962C8B-B14F-4D97-AF65-F5344CB8AC3E}">
        <p14:creationId xmlns:p14="http://schemas.microsoft.com/office/powerpoint/2010/main" val="916615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Chapter 2 Definitions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a:bodyPr>
          <a:lstStyle/>
          <a:p>
            <a:pPr>
              <a:lnSpc>
                <a:spcPct val="90000"/>
              </a:lnSpc>
            </a:pPr>
            <a:r>
              <a:rPr lang="en-US" dirty="0"/>
              <a:t>Definition added:</a:t>
            </a:r>
          </a:p>
          <a:p>
            <a:pPr marL="0" indent="0">
              <a:lnSpc>
                <a:spcPct val="90000"/>
              </a:lnSpc>
              <a:buNone/>
            </a:pPr>
            <a:r>
              <a:rPr lang="en-US" dirty="0"/>
              <a:t>	</a:t>
            </a:r>
          </a:p>
          <a:p>
            <a:pPr marL="0" indent="0">
              <a:lnSpc>
                <a:spcPct val="90000"/>
              </a:lnSpc>
              <a:buNone/>
            </a:pPr>
            <a:r>
              <a:rPr lang="en-US" dirty="0"/>
              <a:t>	</a:t>
            </a:r>
            <a:r>
              <a:rPr lang="en-US" b="1" dirty="0"/>
              <a:t>Emergency escape and rescue opening: An operable exterior window, door, or other similar device that provides for a means of escape and access for rescue in the event of an emergency.</a:t>
            </a:r>
            <a:endParaRPr lang="en-US" dirty="0"/>
          </a:p>
          <a:p>
            <a:pPr marL="0" indent="0">
              <a:lnSpc>
                <a:spcPct val="90000"/>
              </a:lnSpc>
              <a:buNone/>
            </a:pPr>
            <a:r>
              <a:rPr lang="en-US" dirty="0"/>
              <a:t>	</a:t>
            </a:r>
            <a:endParaRPr lang="en-US" b="1" i="1" dirty="0"/>
          </a:p>
        </p:txBody>
      </p:sp>
    </p:spTree>
    <p:extLst>
      <p:ext uri="{BB962C8B-B14F-4D97-AF65-F5344CB8AC3E}">
        <p14:creationId xmlns:p14="http://schemas.microsoft.com/office/powerpoint/2010/main" val="2109407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Section 602 Heating Facilities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a:bodyPr>
          <a:lstStyle/>
          <a:p>
            <a:pPr>
              <a:lnSpc>
                <a:spcPct val="90000"/>
              </a:lnSpc>
            </a:pPr>
            <a:endParaRPr lang="en-US" dirty="0"/>
          </a:p>
          <a:p>
            <a:pPr>
              <a:lnSpc>
                <a:spcPct val="90000"/>
              </a:lnSpc>
            </a:pPr>
            <a:r>
              <a:rPr lang="en-US" dirty="0"/>
              <a:t>Section 602.2 Residential Occupancies, text modified.</a:t>
            </a:r>
          </a:p>
          <a:p>
            <a:pPr marL="0" indent="0">
              <a:lnSpc>
                <a:spcPct val="90000"/>
              </a:lnSpc>
              <a:buNone/>
            </a:pPr>
            <a:r>
              <a:rPr lang="en-US" dirty="0"/>
              <a:t>	</a:t>
            </a:r>
            <a:r>
              <a:rPr lang="en-US" i="1" dirty="0"/>
              <a:t>602.2 Residential Occupancies</a:t>
            </a:r>
          </a:p>
          <a:p>
            <a:pPr marL="0" indent="0">
              <a:lnSpc>
                <a:spcPct val="90000"/>
              </a:lnSpc>
              <a:buNone/>
            </a:pPr>
            <a:r>
              <a:rPr lang="en-US" i="1" dirty="0"/>
              <a:t>	Dwellings shall be provided with heating facilities capable of maintaining a room temperature of 68ºF (20ºC) in all habitable rooms, bathrooms and toilet rooms based on the winter outdoor design temperature for the locality indicated in Appendix D of the International Plumbing Code. Cooking appliances shall not be used, nor shall portable unvented fuel-burning space heaters be used, as a means to provide required heating. </a:t>
            </a:r>
            <a:r>
              <a:rPr lang="en-US" b="1" i="1" dirty="0"/>
              <a:t>The installation of one or more portable space heaters shall not be used to achieve compliance with this section.</a:t>
            </a:r>
          </a:p>
          <a:p>
            <a:pPr marL="0" indent="0">
              <a:lnSpc>
                <a:spcPct val="90000"/>
              </a:lnSpc>
              <a:buNone/>
            </a:pPr>
            <a:r>
              <a:rPr lang="en-US" b="1" i="1" dirty="0"/>
              <a:t>	</a:t>
            </a:r>
            <a:r>
              <a:rPr lang="en-US" i="1" dirty="0"/>
              <a:t>Exception: In areas where the average monthly temperature is above 30ºF (-1ºC), a minimum temperature of 65ºF (18ºC) shall be maintained.</a:t>
            </a:r>
            <a:endParaRPr lang="en-US" dirty="0"/>
          </a:p>
          <a:p>
            <a:pPr marL="0" indent="0">
              <a:lnSpc>
                <a:spcPct val="90000"/>
              </a:lnSpc>
              <a:buNone/>
            </a:pPr>
            <a:endParaRPr lang="en-US" b="1" i="1" dirty="0"/>
          </a:p>
        </p:txBody>
      </p:sp>
    </p:spTree>
    <p:extLst>
      <p:ext uri="{BB962C8B-B14F-4D97-AF65-F5344CB8AC3E}">
        <p14:creationId xmlns:p14="http://schemas.microsoft.com/office/powerpoint/2010/main" val="9696945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fontScale="90000"/>
          </a:bodyPr>
          <a:lstStyle/>
          <a:p>
            <a:r>
              <a:rPr lang="en-US" dirty="0"/>
              <a:t>Section 702.4 Emergency escape and rescue openings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fontScale="92500" lnSpcReduction="20000"/>
          </a:bodyPr>
          <a:lstStyle/>
          <a:p>
            <a:pPr>
              <a:lnSpc>
                <a:spcPct val="90000"/>
              </a:lnSpc>
            </a:pPr>
            <a:endParaRPr lang="en-US" dirty="0"/>
          </a:p>
          <a:p>
            <a:pPr>
              <a:lnSpc>
                <a:spcPct val="90000"/>
              </a:lnSpc>
            </a:pPr>
            <a:r>
              <a:rPr lang="en-US" dirty="0"/>
              <a:t>Section 702.4 Emergency escape and rescue openings, text modified</a:t>
            </a:r>
          </a:p>
          <a:p>
            <a:pPr marL="0" indent="0">
              <a:lnSpc>
                <a:spcPct val="90000"/>
              </a:lnSpc>
              <a:buNone/>
            </a:pPr>
            <a:r>
              <a:rPr lang="en-US" dirty="0"/>
              <a:t>	</a:t>
            </a:r>
            <a:r>
              <a:rPr lang="en-US" i="1" dirty="0"/>
              <a:t>702.4 Emergency escape </a:t>
            </a:r>
            <a:r>
              <a:rPr lang="en-US" b="1" i="1" dirty="0"/>
              <a:t>and rescue </a:t>
            </a:r>
            <a:r>
              <a:rPr lang="en-US" i="1" dirty="0"/>
              <a:t>openings</a:t>
            </a:r>
          </a:p>
          <a:p>
            <a:pPr marL="0" indent="0">
              <a:lnSpc>
                <a:spcPct val="90000"/>
              </a:lnSpc>
              <a:buNone/>
            </a:pPr>
            <a:r>
              <a:rPr lang="en-US" i="1" dirty="0"/>
              <a:t>	Required emergency escape </a:t>
            </a:r>
            <a:r>
              <a:rPr lang="en-US" b="1" i="1" dirty="0"/>
              <a:t>and rescue </a:t>
            </a:r>
            <a:r>
              <a:rPr lang="en-US" i="1" dirty="0"/>
              <a:t>openings shall be maintained in accordance with the code in effect at the time of construction, and </a:t>
            </a:r>
            <a:r>
              <a:rPr lang="en-US" b="1" i="1" dirty="0"/>
              <a:t>both of</a:t>
            </a:r>
            <a:r>
              <a:rPr lang="en-US" i="1" dirty="0"/>
              <a:t> the following:</a:t>
            </a:r>
          </a:p>
          <a:p>
            <a:pPr marL="0" indent="0">
              <a:lnSpc>
                <a:spcPct val="90000"/>
              </a:lnSpc>
              <a:buNone/>
            </a:pPr>
            <a:r>
              <a:rPr lang="en-US" i="1" dirty="0"/>
              <a:t>	1.  Required emergency escape and rescue openings shall be operational from the inside of the room without the use of keys or tools.</a:t>
            </a:r>
          </a:p>
          <a:p>
            <a:pPr marL="0" indent="0">
              <a:lnSpc>
                <a:spcPct val="90000"/>
              </a:lnSpc>
              <a:buNone/>
            </a:pPr>
            <a:r>
              <a:rPr lang="en-US" dirty="0"/>
              <a:t>	2.  Bars, grilles, grates or similar devices are permitted to be placed over emergency escape and rescue openings provided that the minimum net clear opening size complies with the code that was in effect at the time of construction and </a:t>
            </a:r>
            <a:r>
              <a:rPr lang="en-US" b="1" dirty="0"/>
              <a:t>the unit is equipped with smoke alarms installed in accordance with Section 907.2.10 of the International Building Code. Such </a:t>
            </a:r>
            <a:r>
              <a:rPr lang="en-US" dirty="0"/>
              <a:t>devices shall be releasable or removable from the inside without the use of a key, tool or force greater than that which is required for normal operation of the escape and rescue opening.</a:t>
            </a:r>
          </a:p>
          <a:p>
            <a:pPr marL="0" indent="0">
              <a:lnSpc>
                <a:spcPct val="90000"/>
              </a:lnSpc>
              <a:buNone/>
            </a:pPr>
            <a:endParaRPr lang="en-US" dirty="0"/>
          </a:p>
          <a:p>
            <a:pPr marL="0" indent="0">
              <a:lnSpc>
                <a:spcPct val="90000"/>
              </a:lnSpc>
              <a:buNone/>
            </a:pPr>
            <a:r>
              <a:rPr lang="en-US" dirty="0"/>
              <a:t>Amended in 2018 code</a:t>
            </a:r>
          </a:p>
          <a:p>
            <a:pPr marL="0" indent="0">
              <a:lnSpc>
                <a:spcPct val="90000"/>
              </a:lnSpc>
              <a:buNone/>
            </a:pPr>
            <a:endParaRPr lang="en-US" b="1" i="1" dirty="0"/>
          </a:p>
        </p:txBody>
      </p:sp>
    </p:spTree>
    <p:extLst>
      <p:ext uri="{BB962C8B-B14F-4D97-AF65-F5344CB8AC3E}">
        <p14:creationId xmlns:p14="http://schemas.microsoft.com/office/powerpoint/2010/main" val="2221598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Section 704 Fire Protection Systems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a:bodyPr>
          <a:lstStyle/>
          <a:p>
            <a:pPr>
              <a:lnSpc>
                <a:spcPct val="90000"/>
              </a:lnSpc>
            </a:pPr>
            <a:endParaRPr lang="en-US" dirty="0"/>
          </a:p>
          <a:p>
            <a:pPr>
              <a:lnSpc>
                <a:spcPct val="90000"/>
              </a:lnSpc>
            </a:pPr>
            <a:r>
              <a:rPr lang="en-US" dirty="0"/>
              <a:t>Section 704.1, text modified</a:t>
            </a:r>
          </a:p>
          <a:p>
            <a:pPr marL="0" indent="0">
              <a:lnSpc>
                <a:spcPct val="90000"/>
              </a:lnSpc>
              <a:buNone/>
            </a:pPr>
            <a:r>
              <a:rPr lang="en-US" dirty="0"/>
              <a:t>	</a:t>
            </a:r>
            <a:r>
              <a:rPr lang="en-US" i="1" dirty="0"/>
              <a:t>704.1 Inspection, testing and maintenance</a:t>
            </a:r>
          </a:p>
          <a:p>
            <a:pPr marL="0" indent="0">
              <a:lnSpc>
                <a:spcPct val="90000"/>
              </a:lnSpc>
              <a:buNone/>
            </a:pPr>
            <a:r>
              <a:rPr lang="en-US" i="1" dirty="0"/>
              <a:t>	Fire </a:t>
            </a:r>
            <a:r>
              <a:rPr lang="en-US" b="1" i="1" dirty="0"/>
              <a:t>protection and life safety systems</a:t>
            </a:r>
            <a:r>
              <a:rPr lang="en-US" i="1" dirty="0"/>
              <a:t> shall be maintained in accordance with the International Fire Code in an operative condition at all times, and shall be replaced or repaired where defective.</a:t>
            </a:r>
          </a:p>
          <a:p>
            <a:pPr>
              <a:lnSpc>
                <a:spcPct val="90000"/>
              </a:lnSpc>
            </a:pPr>
            <a:r>
              <a:rPr lang="en-US" dirty="0"/>
              <a:t>Section 704.1.1 Installation removed and replaced with:</a:t>
            </a:r>
          </a:p>
          <a:p>
            <a:pPr marL="0" indent="0">
              <a:lnSpc>
                <a:spcPct val="90000"/>
              </a:lnSpc>
              <a:buNone/>
            </a:pPr>
            <a:r>
              <a:rPr lang="en-US" dirty="0"/>
              <a:t>	</a:t>
            </a:r>
            <a:r>
              <a:rPr lang="en-US" b="1" i="1" dirty="0"/>
              <a:t>704.1.1 Fire protection and life safety systems</a:t>
            </a:r>
          </a:p>
          <a:p>
            <a:pPr marL="0" indent="0">
              <a:lnSpc>
                <a:spcPct val="90000"/>
              </a:lnSpc>
              <a:buNone/>
            </a:pPr>
            <a:r>
              <a:rPr lang="en-US" i="1" dirty="0"/>
              <a:t>	</a:t>
            </a:r>
            <a:r>
              <a:rPr lang="en-US" b="1" i="1" dirty="0"/>
              <a:t>Fire protection and life safety systems shall be installed, repaired, operated and maintained in accordance with this code, the International Fire Code and the International Building Code.</a:t>
            </a:r>
            <a:endParaRPr lang="en-US" i="1" dirty="0"/>
          </a:p>
          <a:p>
            <a:pPr marL="0" indent="0">
              <a:lnSpc>
                <a:spcPct val="90000"/>
              </a:lnSpc>
              <a:buNone/>
            </a:pPr>
            <a:endParaRPr lang="en-US" b="1" i="1" dirty="0"/>
          </a:p>
        </p:txBody>
      </p:sp>
    </p:spTree>
    <p:extLst>
      <p:ext uri="{BB962C8B-B14F-4D97-AF65-F5344CB8AC3E}">
        <p14:creationId xmlns:p14="http://schemas.microsoft.com/office/powerpoint/2010/main" val="39341562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Section 704 Fire Protection Systems, continued</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a:bodyPr>
          <a:lstStyle/>
          <a:p>
            <a:pPr>
              <a:lnSpc>
                <a:spcPct val="90000"/>
              </a:lnSpc>
            </a:pPr>
            <a:endParaRPr lang="en-US" dirty="0"/>
          </a:p>
          <a:p>
            <a:pPr>
              <a:lnSpc>
                <a:spcPct val="90000"/>
              </a:lnSpc>
            </a:pPr>
            <a:r>
              <a:rPr lang="en-US" dirty="0"/>
              <a:t>Section 704.1.2, text modified</a:t>
            </a:r>
          </a:p>
          <a:p>
            <a:pPr marL="0" indent="0">
              <a:lnSpc>
                <a:spcPct val="90000"/>
              </a:lnSpc>
              <a:buNone/>
            </a:pPr>
            <a:r>
              <a:rPr lang="en-US" dirty="0"/>
              <a:t>	</a:t>
            </a:r>
            <a:r>
              <a:rPr lang="en-US" i="1" dirty="0"/>
              <a:t>704.1 Required fire protection </a:t>
            </a:r>
            <a:r>
              <a:rPr lang="en-US" b="1" i="1" dirty="0"/>
              <a:t>and life safety</a:t>
            </a:r>
            <a:r>
              <a:rPr lang="en-US" i="1" dirty="0"/>
              <a:t> systems</a:t>
            </a:r>
          </a:p>
          <a:p>
            <a:pPr marL="0" indent="0">
              <a:lnSpc>
                <a:spcPct val="90000"/>
              </a:lnSpc>
              <a:buNone/>
            </a:pPr>
            <a:r>
              <a:rPr lang="en-US" i="1" dirty="0"/>
              <a:t>	Fire protection </a:t>
            </a:r>
            <a:r>
              <a:rPr lang="en-US" b="1" i="1" dirty="0"/>
              <a:t>and life safety</a:t>
            </a:r>
            <a:r>
              <a:rPr lang="en-US" i="1" dirty="0"/>
              <a:t> systems required by this code, the International Fire Code or the International Building Code shall be installed, repaired, operated, tested and maintained in accordance with this code. A fire protection </a:t>
            </a:r>
            <a:r>
              <a:rPr lang="en-US" b="1" i="1" dirty="0"/>
              <a:t>and life safety</a:t>
            </a:r>
            <a:r>
              <a:rPr lang="en-US" i="1" dirty="0"/>
              <a:t> system for which a design option, exception or reduction to the provisions of this code, the International Fire Code or the International Building code has been granted shall be considered to be a required system.</a:t>
            </a:r>
          </a:p>
          <a:p>
            <a:pPr marL="0" indent="0">
              <a:lnSpc>
                <a:spcPct val="90000"/>
              </a:lnSpc>
              <a:buNone/>
            </a:pPr>
            <a:endParaRPr lang="en-US" b="1" i="1" dirty="0"/>
          </a:p>
        </p:txBody>
      </p:sp>
    </p:spTree>
    <p:extLst>
      <p:ext uri="{BB962C8B-B14F-4D97-AF65-F5344CB8AC3E}">
        <p14:creationId xmlns:p14="http://schemas.microsoft.com/office/powerpoint/2010/main" val="2357462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Section 704 Fire Protection Systems, continued</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fontScale="92500" lnSpcReduction="10000"/>
          </a:bodyPr>
          <a:lstStyle/>
          <a:p>
            <a:pPr>
              <a:lnSpc>
                <a:spcPct val="90000"/>
              </a:lnSpc>
            </a:pPr>
            <a:endParaRPr lang="en-US" dirty="0"/>
          </a:p>
          <a:p>
            <a:pPr>
              <a:lnSpc>
                <a:spcPct val="90000"/>
              </a:lnSpc>
            </a:pPr>
            <a:r>
              <a:rPr lang="en-US" dirty="0"/>
              <a:t>Section 704.3, exception added</a:t>
            </a:r>
          </a:p>
          <a:p>
            <a:pPr marL="0" indent="0">
              <a:lnSpc>
                <a:spcPct val="90000"/>
              </a:lnSpc>
              <a:buNone/>
            </a:pPr>
            <a:r>
              <a:rPr lang="en-US" dirty="0"/>
              <a:t>	</a:t>
            </a:r>
            <a:r>
              <a:rPr lang="en-US" i="1" dirty="0"/>
              <a:t>704.3 System out of service</a:t>
            </a:r>
          </a:p>
          <a:p>
            <a:pPr marL="0" indent="0">
              <a:lnSpc>
                <a:spcPct val="90000"/>
              </a:lnSpc>
              <a:buNone/>
            </a:pPr>
            <a:r>
              <a:rPr lang="en-US" i="1" dirty="0"/>
              <a:t>	Where a required fire protection system is out of service, the fire department and the fire code official shall be notified immediately and, where required by the fire code official, either the building shall be evacuated or an approved fire watch shall be provided for all occupants left unprotected by the shutdown until the fire protection system has been returned to service. Where utilized, fire watches shall be provided with not less than one approved means for notification of the fire department and shall not have duties beyond performing constant patrols of the protected premise and keeping watch for fires. Actions shall be taken in accordance with Section 901 of the International Fire Code to bring the system back in service.</a:t>
            </a:r>
          </a:p>
          <a:p>
            <a:pPr marL="0" indent="0">
              <a:lnSpc>
                <a:spcPct val="90000"/>
              </a:lnSpc>
              <a:buNone/>
            </a:pPr>
            <a:r>
              <a:rPr lang="en-US" i="1" dirty="0"/>
              <a:t>	</a:t>
            </a:r>
            <a:r>
              <a:rPr lang="en-US" b="1" i="1" dirty="0"/>
              <a:t>Exception: Facilities with an approved notification and impairment management program. The notification and impairment program for water-based fire protection systems shall comply with NFPA 25.</a:t>
            </a:r>
            <a:endParaRPr lang="en-US" i="1" dirty="0"/>
          </a:p>
          <a:p>
            <a:pPr marL="0" indent="0">
              <a:lnSpc>
                <a:spcPct val="90000"/>
              </a:lnSpc>
              <a:buNone/>
            </a:pPr>
            <a:endParaRPr lang="en-US" b="1" i="1" dirty="0"/>
          </a:p>
        </p:txBody>
      </p:sp>
    </p:spTree>
    <p:extLst>
      <p:ext uri="{BB962C8B-B14F-4D97-AF65-F5344CB8AC3E}">
        <p14:creationId xmlns:p14="http://schemas.microsoft.com/office/powerpoint/2010/main" val="1560145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627077"/>
            <a:ext cx="10018713" cy="1185333"/>
          </a:xfrm>
        </p:spPr>
        <p:txBody>
          <a:bodyPr>
            <a:normAutofit/>
          </a:bodyPr>
          <a:lstStyle/>
          <a:p>
            <a:r>
              <a:rPr lang="en-US" dirty="0"/>
              <a:t>Section 101.3 </a:t>
            </a:r>
            <a:r>
              <a:rPr lang="en-US" b="1" dirty="0"/>
              <a:t>Purpose</a:t>
            </a:r>
            <a:endParaRPr lang="en-US" dirty="0"/>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998131"/>
            <a:ext cx="10159050" cy="4444614"/>
          </a:xfrm>
        </p:spPr>
        <p:txBody>
          <a:bodyPr>
            <a:normAutofit/>
          </a:bodyPr>
          <a:lstStyle/>
          <a:p>
            <a:pPr>
              <a:lnSpc>
                <a:spcPct val="90000"/>
              </a:lnSpc>
            </a:pPr>
            <a:r>
              <a:rPr lang="en-US" dirty="0"/>
              <a:t>Section modified</a:t>
            </a:r>
          </a:p>
          <a:p>
            <a:pPr marL="0" indent="0">
              <a:lnSpc>
                <a:spcPct val="90000"/>
              </a:lnSpc>
              <a:buNone/>
            </a:pPr>
            <a:endParaRPr lang="en-US" b="1" i="1" u="sng" dirty="0"/>
          </a:p>
          <a:p>
            <a:pPr marL="0" indent="0">
              <a:lnSpc>
                <a:spcPct val="90000"/>
              </a:lnSpc>
              <a:buNone/>
            </a:pPr>
            <a:r>
              <a:rPr lang="en-US" b="1" i="1" dirty="0"/>
              <a:t>	The purpose of this code is to establish minimum requirements to provide a reasonable level of </a:t>
            </a:r>
            <a:r>
              <a:rPr lang="en-US" i="1" dirty="0"/>
              <a:t>heath, safety, </a:t>
            </a:r>
            <a:r>
              <a:rPr lang="en-US" b="1" i="1" dirty="0"/>
              <a:t>property protection </a:t>
            </a:r>
            <a:r>
              <a:rPr lang="en-US" i="1" dirty="0"/>
              <a:t>and </a:t>
            </a:r>
            <a:r>
              <a:rPr lang="en-US" b="1" i="1" dirty="0"/>
              <a:t>general </a:t>
            </a:r>
            <a:r>
              <a:rPr lang="en-US" i="1" dirty="0"/>
              <a:t>welfare insofar as they are affected by the continued occupancy and maintenance of structures and premises. Existing structures and premises that do not comply with these provisions shall be altered or repaired to provide a </a:t>
            </a:r>
            <a:r>
              <a:rPr lang="en-US" b="1" i="1" dirty="0"/>
              <a:t>reasonable </a:t>
            </a:r>
            <a:r>
              <a:rPr lang="en-US" i="1" dirty="0"/>
              <a:t>minimum level of heath, </a:t>
            </a:r>
            <a:r>
              <a:rPr lang="en-US" b="1" i="1" dirty="0"/>
              <a:t>safety </a:t>
            </a:r>
            <a:r>
              <a:rPr lang="en-US" i="1" dirty="0"/>
              <a:t>and</a:t>
            </a:r>
            <a:r>
              <a:rPr lang="en-US" b="1" i="1" dirty="0"/>
              <a:t> general welfare </a:t>
            </a:r>
            <a:r>
              <a:rPr lang="en-US" i="1" dirty="0"/>
              <a:t>as required herein.</a:t>
            </a:r>
            <a:endParaRPr lang="en-US" b="1" dirty="0"/>
          </a:p>
          <a:p>
            <a:pPr>
              <a:lnSpc>
                <a:spcPct val="90000"/>
              </a:lnSpc>
            </a:pPr>
            <a:endParaRPr lang="en-US" dirty="0"/>
          </a:p>
        </p:txBody>
      </p:sp>
    </p:spTree>
    <p:extLst>
      <p:ext uri="{BB962C8B-B14F-4D97-AF65-F5344CB8AC3E}">
        <p14:creationId xmlns:p14="http://schemas.microsoft.com/office/powerpoint/2010/main" val="39055062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Section 704 Fire Protection Systems, continued</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a:bodyPr>
          <a:lstStyle/>
          <a:p>
            <a:pPr>
              <a:lnSpc>
                <a:spcPct val="90000"/>
              </a:lnSpc>
            </a:pPr>
            <a:endParaRPr lang="en-US" dirty="0"/>
          </a:p>
          <a:p>
            <a:pPr>
              <a:lnSpc>
                <a:spcPct val="90000"/>
              </a:lnSpc>
            </a:pPr>
            <a:r>
              <a:rPr lang="en-US" dirty="0"/>
              <a:t>Section 704.4, text modified </a:t>
            </a:r>
          </a:p>
          <a:p>
            <a:pPr marL="0" indent="0">
              <a:lnSpc>
                <a:spcPct val="90000"/>
              </a:lnSpc>
              <a:buNone/>
            </a:pPr>
            <a:r>
              <a:rPr lang="en-US" dirty="0"/>
              <a:t>	</a:t>
            </a:r>
            <a:r>
              <a:rPr lang="en-US" i="1" dirty="0"/>
              <a:t>704.4 Removal of or tampering with equipment</a:t>
            </a:r>
          </a:p>
          <a:p>
            <a:pPr marL="0" indent="0">
              <a:lnSpc>
                <a:spcPct val="90000"/>
              </a:lnSpc>
              <a:buNone/>
            </a:pPr>
            <a:r>
              <a:rPr lang="en-US" i="1" dirty="0"/>
              <a:t>	It shall be unlawful for any person to remove, tamper with or otherwise disturb any fire </a:t>
            </a:r>
            <a:r>
              <a:rPr lang="en-US" b="1" i="1" dirty="0"/>
              <a:t>protection or life safety system</a:t>
            </a:r>
            <a:r>
              <a:rPr lang="en-US" i="1" dirty="0"/>
              <a:t> required by this code except for the purposes of extinguishing fire, training, recharging or making necessary repairs.</a:t>
            </a:r>
          </a:p>
          <a:p>
            <a:pPr marL="0" indent="0">
              <a:lnSpc>
                <a:spcPct val="90000"/>
              </a:lnSpc>
              <a:buNone/>
            </a:pPr>
            <a:endParaRPr lang="en-US" b="1" i="1" dirty="0"/>
          </a:p>
        </p:txBody>
      </p:sp>
    </p:spTree>
    <p:extLst>
      <p:ext uri="{BB962C8B-B14F-4D97-AF65-F5344CB8AC3E}">
        <p14:creationId xmlns:p14="http://schemas.microsoft.com/office/powerpoint/2010/main" val="32223233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Appendix B Means of Appeal</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402081"/>
            <a:ext cx="10159050" cy="5042262"/>
          </a:xfrm>
        </p:spPr>
        <p:txBody>
          <a:bodyPr>
            <a:normAutofit/>
          </a:bodyPr>
          <a:lstStyle/>
          <a:p>
            <a:pPr>
              <a:lnSpc>
                <a:spcPct val="90000"/>
              </a:lnSpc>
            </a:pPr>
            <a:endParaRPr lang="en-US" dirty="0"/>
          </a:p>
          <a:p>
            <a:pPr>
              <a:lnSpc>
                <a:spcPct val="90000"/>
              </a:lnSpc>
            </a:pPr>
            <a:r>
              <a:rPr lang="en-US" dirty="0"/>
              <a:t>Appendix B Means of Appeal added</a:t>
            </a:r>
          </a:p>
          <a:p>
            <a:pPr marL="0" indent="0">
              <a:lnSpc>
                <a:spcPct val="90000"/>
              </a:lnSpc>
              <a:buNone/>
            </a:pPr>
            <a:r>
              <a:rPr lang="en-US" i="1" dirty="0"/>
              <a:t>	About this appendix: Appendix B provides criteria for Board of Appeals members. Also provided are procedures by which the Board of Appeals should conduct its business. </a:t>
            </a:r>
          </a:p>
          <a:p>
            <a:pPr marL="0" indent="0">
              <a:lnSpc>
                <a:spcPct val="90000"/>
              </a:lnSpc>
              <a:buNone/>
            </a:pPr>
            <a:endParaRPr lang="en-US" b="1" i="1" dirty="0"/>
          </a:p>
        </p:txBody>
      </p:sp>
    </p:spTree>
    <p:extLst>
      <p:ext uri="{BB962C8B-B14F-4D97-AF65-F5344CB8AC3E}">
        <p14:creationId xmlns:p14="http://schemas.microsoft.com/office/powerpoint/2010/main" val="3153937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627077"/>
            <a:ext cx="10018713" cy="1185333"/>
          </a:xfrm>
        </p:spPr>
        <p:txBody>
          <a:bodyPr>
            <a:normAutofit/>
          </a:bodyPr>
          <a:lstStyle/>
          <a:p>
            <a:r>
              <a:rPr lang="en-US" dirty="0"/>
              <a:t>Section 102.6 Structural analysis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998131"/>
            <a:ext cx="10159050" cy="4444614"/>
          </a:xfrm>
        </p:spPr>
        <p:txBody>
          <a:bodyPr>
            <a:normAutofit/>
          </a:bodyPr>
          <a:lstStyle/>
          <a:p>
            <a:pPr>
              <a:lnSpc>
                <a:spcPct val="90000"/>
              </a:lnSpc>
            </a:pPr>
            <a:r>
              <a:rPr lang="en-US" dirty="0"/>
              <a:t>Section added</a:t>
            </a:r>
          </a:p>
          <a:p>
            <a:pPr marL="0" indent="0">
              <a:lnSpc>
                <a:spcPct val="90000"/>
              </a:lnSpc>
              <a:buNone/>
            </a:pPr>
            <a:endParaRPr lang="en-US" b="1" i="1" u="sng" dirty="0"/>
          </a:p>
          <a:p>
            <a:pPr marL="0" indent="0">
              <a:lnSpc>
                <a:spcPct val="90000"/>
              </a:lnSpc>
              <a:buNone/>
            </a:pPr>
            <a:r>
              <a:rPr lang="en-US" b="1" i="1" dirty="0"/>
              <a:t>	Where structure analysis is used to determine if an unsafe structural condition exist, the analysis shall be permitted to use nominal strengths, nominal loads, load effects, required strengths and limit states in accordance with the requirements under which the structure was constructed or in accordance with any subsequent requirement.</a:t>
            </a:r>
          </a:p>
          <a:p>
            <a:pPr marL="0" indent="0">
              <a:lnSpc>
                <a:spcPct val="90000"/>
              </a:lnSpc>
              <a:buNone/>
            </a:pPr>
            <a:endParaRPr lang="en-US" b="1" i="1" dirty="0"/>
          </a:p>
          <a:p>
            <a:pPr marL="0" indent="0">
              <a:lnSpc>
                <a:spcPct val="90000"/>
              </a:lnSpc>
              <a:buNone/>
            </a:pPr>
            <a:r>
              <a:rPr lang="en-US" dirty="0"/>
              <a:t>Sections 102.7 through 102.11 renumbered</a:t>
            </a:r>
          </a:p>
          <a:p>
            <a:pPr>
              <a:lnSpc>
                <a:spcPct val="90000"/>
              </a:lnSpc>
            </a:pPr>
            <a:endParaRPr lang="en-US" dirty="0"/>
          </a:p>
        </p:txBody>
      </p:sp>
    </p:spTree>
    <p:extLst>
      <p:ext uri="{BB962C8B-B14F-4D97-AF65-F5344CB8AC3E}">
        <p14:creationId xmlns:p14="http://schemas.microsoft.com/office/powerpoint/2010/main" val="1724693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627077"/>
            <a:ext cx="10018713" cy="1185333"/>
          </a:xfrm>
        </p:spPr>
        <p:txBody>
          <a:bodyPr>
            <a:normAutofit/>
          </a:bodyPr>
          <a:lstStyle/>
          <a:p>
            <a:r>
              <a:rPr lang="en-US" dirty="0"/>
              <a:t>Section 103.1 Creation of agency</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998131"/>
            <a:ext cx="10159050" cy="4444614"/>
          </a:xfrm>
        </p:spPr>
        <p:txBody>
          <a:bodyPr>
            <a:normAutofit/>
          </a:bodyPr>
          <a:lstStyle/>
          <a:p>
            <a:pPr>
              <a:lnSpc>
                <a:spcPct val="90000"/>
              </a:lnSpc>
            </a:pPr>
            <a:r>
              <a:rPr lang="en-US" dirty="0"/>
              <a:t>Section name modified and text modified</a:t>
            </a:r>
          </a:p>
          <a:p>
            <a:pPr marL="0" indent="0">
              <a:lnSpc>
                <a:spcPct val="90000"/>
              </a:lnSpc>
              <a:buNone/>
            </a:pPr>
            <a:endParaRPr lang="en-US" b="1" i="1" u="sng" dirty="0"/>
          </a:p>
          <a:p>
            <a:pPr marL="0" indent="0">
              <a:lnSpc>
                <a:spcPct val="90000"/>
              </a:lnSpc>
              <a:buNone/>
            </a:pPr>
            <a:r>
              <a:rPr lang="en-US" b="1" i="1" dirty="0"/>
              <a:t>	The </a:t>
            </a:r>
            <a:r>
              <a:rPr lang="en-US" i="1" strike="sngStrike" dirty="0"/>
              <a:t>department of property maintenance inspection </a:t>
            </a:r>
            <a:r>
              <a:rPr lang="en-US" b="1" i="1" dirty="0"/>
              <a:t>[INSERT NAME OF DEPARTMENT] </a:t>
            </a:r>
            <a:r>
              <a:rPr lang="en-US" i="1" dirty="0"/>
              <a:t>is hereby created and the </a:t>
            </a:r>
            <a:r>
              <a:rPr lang="en-US" i="1" strike="sngStrike" dirty="0"/>
              <a:t>executive</a:t>
            </a:r>
            <a:r>
              <a:rPr lang="en-US" i="1" dirty="0"/>
              <a:t> official in charge thereof shall be known as the code official.  </a:t>
            </a:r>
            <a:r>
              <a:rPr lang="en-US" b="1" i="1" dirty="0"/>
              <a:t>The function of the agency shall be the implementation, administration and enforcement of the provisions of this code.</a:t>
            </a:r>
          </a:p>
          <a:p>
            <a:pPr marL="0" indent="0">
              <a:lnSpc>
                <a:spcPct val="90000"/>
              </a:lnSpc>
              <a:buNone/>
            </a:pPr>
            <a:endParaRPr lang="en-US" b="1" i="1" dirty="0"/>
          </a:p>
          <a:p>
            <a:pPr marL="0" indent="0">
              <a:lnSpc>
                <a:spcPct val="90000"/>
              </a:lnSpc>
              <a:buNone/>
            </a:pPr>
            <a:endParaRPr lang="en-US" dirty="0"/>
          </a:p>
        </p:txBody>
      </p:sp>
    </p:spTree>
    <p:extLst>
      <p:ext uri="{BB962C8B-B14F-4D97-AF65-F5344CB8AC3E}">
        <p14:creationId xmlns:p14="http://schemas.microsoft.com/office/powerpoint/2010/main" val="3908746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627077"/>
            <a:ext cx="10018713" cy="1185333"/>
          </a:xfrm>
        </p:spPr>
        <p:txBody>
          <a:bodyPr>
            <a:normAutofit/>
          </a:bodyPr>
          <a:lstStyle/>
          <a:p>
            <a:r>
              <a:rPr lang="en-US" dirty="0"/>
              <a:t>Section 103.3 Deputies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998131"/>
            <a:ext cx="10159050" cy="4444614"/>
          </a:xfrm>
        </p:spPr>
        <p:txBody>
          <a:bodyPr>
            <a:normAutofit/>
          </a:bodyPr>
          <a:lstStyle/>
          <a:p>
            <a:pPr>
              <a:lnSpc>
                <a:spcPct val="90000"/>
              </a:lnSpc>
            </a:pPr>
            <a:r>
              <a:rPr lang="en-US" dirty="0"/>
              <a:t>Section text modified</a:t>
            </a:r>
          </a:p>
          <a:p>
            <a:pPr marL="0" indent="0">
              <a:lnSpc>
                <a:spcPct val="90000"/>
              </a:lnSpc>
              <a:buNone/>
            </a:pPr>
            <a:endParaRPr lang="en-US" b="1" i="1" u="sng" dirty="0"/>
          </a:p>
          <a:p>
            <a:pPr marL="0" indent="0">
              <a:lnSpc>
                <a:spcPct val="90000"/>
              </a:lnSpc>
              <a:buNone/>
            </a:pPr>
            <a:r>
              <a:rPr lang="en-US" b="1" i="1" dirty="0"/>
              <a:t>	</a:t>
            </a:r>
            <a:r>
              <a:rPr lang="en-US" i="1" dirty="0"/>
              <a:t>In accordance with the prescribed procedures of this jurisdiction and with the concurrence of the appointing authority, the code official shall have the authority to appoint a deputy</a:t>
            </a:r>
            <a:r>
              <a:rPr lang="en-US" i="1" strike="sngStrike" dirty="0"/>
              <a:t>(s)</a:t>
            </a:r>
            <a:r>
              <a:rPr lang="en-US" i="1" dirty="0"/>
              <a:t> </a:t>
            </a:r>
            <a:r>
              <a:rPr lang="en-US" b="1" i="1" dirty="0"/>
              <a:t>code official, other related technical officers, inspectors and other employees.</a:t>
            </a:r>
            <a:r>
              <a:rPr lang="en-US" i="1" dirty="0"/>
              <a:t> Such employees shall have powers as delegated by the code official.</a:t>
            </a:r>
          </a:p>
          <a:p>
            <a:pPr marL="0" indent="0">
              <a:lnSpc>
                <a:spcPct val="90000"/>
              </a:lnSpc>
              <a:buNone/>
            </a:pPr>
            <a:endParaRPr lang="en-US" b="1" i="1" dirty="0"/>
          </a:p>
          <a:p>
            <a:pPr marL="0" indent="0">
              <a:lnSpc>
                <a:spcPct val="90000"/>
              </a:lnSpc>
              <a:buNone/>
            </a:pPr>
            <a:endParaRPr lang="en-US" dirty="0"/>
          </a:p>
        </p:txBody>
      </p:sp>
    </p:spTree>
    <p:extLst>
      <p:ext uri="{BB962C8B-B14F-4D97-AF65-F5344CB8AC3E}">
        <p14:creationId xmlns:p14="http://schemas.microsoft.com/office/powerpoint/2010/main" val="1051609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304856"/>
            <a:ext cx="10018713" cy="1185333"/>
          </a:xfrm>
        </p:spPr>
        <p:txBody>
          <a:bodyPr>
            <a:normAutofit/>
          </a:bodyPr>
          <a:lstStyle/>
          <a:p>
            <a:r>
              <a:rPr lang="en-US" dirty="0"/>
              <a:t>Section 104 Fees</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998131"/>
            <a:ext cx="10159050" cy="4444614"/>
          </a:xfrm>
        </p:spPr>
        <p:txBody>
          <a:bodyPr>
            <a:normAutofit/>
          </a:bodyPr>
          <a:lstStyle/>
          <a:p>
            <a:pPr>
              <a:lnSpc>
                <a:spcPct val="90000"/>
              </a:lnSpc>
            </a:pPr>
            <a:r>
              <a:rPr lang="en-US" dirty="0"/>
              <a:t>Section moved from 103.5, text modified</a:t>
            </a:r>
            <a:endParaRPr lang="en-US" b="1" i="1" u="sng" dirty="0"/>
          </a:p>
          <a:p>
            <a:pPr marL="0" indent="0">
              <a:lnSpc>
                <a:spcPct val="90000"/>
              </a:lnSpc>
              <a:buNone/>
            </a:pPr>
            <a:r>
              <a:rPr lang="en-US" b="1" i="1" dirty="0"/>
              <a:t>	</a:t>
            </a:r>
            <a:r>
              <a:rPr lang="en-US" i="1" dirty="0"/>
              <a:t>104.1 Fees.</a:t>
            </a:r>
          </a:p>
          <a:p>
            <a:pPr marL="0" indent="0">
              <a:lnSpc>
                <a:spcPct val="90000"/>
              </a:lnSpc>
              <a:buNone/>
            </a:pPr>
            <a:r>
              <a:rPr lang="en-US" i="1" dirty="0"/>
              <a:t>	The fees for activities and services performed by the department in carrying out its responsibilities under this code shall be as established by the applicable governing authority.</a:t>
            </a:r>
            <a:endParaRPr lang="en-US" b="1" i="1" dirty="0"/>
          </a:p>
          <a:p>
            <a:pPr marL="0" indent="0">
              <a:lnSpc>
                <a:spcPct val="90000"/>
              </a:lnSpc>
              <a:buNone/>
            </a:pPr>
            <a:r>
              <a:rPr lang="en-US" b="1" i="1" dirty="0"/>
              <a:t>	104.2 Refunds.</a:t>
            </a:r>
          </a:p>
          <a:p>
            <a:pPr marL="0" indent="0">
              <a:lnSpc>
                <a:spcPct val="90000"/>
              </a:lnSpc>
              <a:buNone/>
            </a:pPr>
            <a:r>
              <a:rPr lang="en-US" b="1" i="1" dirty="0"/>
              <a:t>	The code official is authorized to establish a refund policy.</a:t>
            </a:r>
          </a:p>
          <a:p>
            <a:pPr marL="0" indent="0">
              <a:lnSpc>
                <a:spcPct val="90000"/>
              </a:lnSpc>
              <a:buNone/>
            </a:pPr>
            <a:r>
              <a:rPr lang="en-US" dirty="0"/>
              <a:t>	</a:t>
            </a:r>
          </a:p>
          <a:p>
            <a:pPr marL="0" indent="0">
              <a:lnSpc>
                <a:spcPct val="90000"/>
              </a:lnSpc>
              <a:buNone/>
            </a:pPr>
            <a:r>
              <a:rPr lang="en-US" dirty="0"/>
              <a:t>	This section is currently amended in city ordinances.</a:t>
            </a:r>
          </a:p>
          <a:p>
            <a:pPr marL="0" indent="0">
              <a:lnSpc>
                <a:spcPct val="90000"/>
              </a:lnSpc>
              <a:buNone/>
            </a:pPr>
            <a:endParaRPr lang="en-US" dirty="0"/>
          </a:p>
          <a:p>
            <a:pPr marL="0" indent="0">
              <a:lnSpc>
                <a:spcPct val="90000"/>
              </a:lnSpc>
              <a:buNone/>
            </a:pPr>
            <a:endParaRPr lang="en-US" dirty="0"/>
          </a:p>
        </p:txBody>
      </p:sp>
    </p:spTree>
    <p:extLst>
      <p:ext uri="{BB962C8B-B14F-4D97-AF65-F5344CB8AC3E}">
        <p14:creationId xmlns:p14="http://schemas.microsoft.com/office/powerpoint/2010/main" val="2691242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95849"/>
            <a:ext cx="10498683" cy="1185333"/>
          </a:xfrm>
        </p:spPr>
        <p:txBody>
          <a:bodyPr>
            <a:normAutofit/>
          </a:bodyPr>
          <a:lstStyle/>
          <a:p>
            <a:r>
              <a:rPr lang="en-US" dirty="0"/>
              <a:t>Sections 104 and 105</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09" y="1402081"/>
            <a:ext cx="10298387" cy="5042262"/>
          </a:xfrm>
        </p:spPr>
        <p:txBody>
          <a:bodyPr>
            <a:normAutofit/>
          </a:bodyPr>
          <a:lstStyle/>
          <a:p>
            <a:pPr>
              <a:lnSpc>
                <a:spcPct val="90000"/>
              </a:lnSpc>
            </a:pPr>
            <a:endParaRPr lang="en-US" dirty="0"/>
          </a:p>
          <a:p>
            <a:pPr>
              <a:lnSpc>
                <a:spcPct val="90000"/>
              </a:lnSpc>
            </a:pPr>
            <a:r>
              <a:rPr lang="en-US" dirty="0"/>
              <a:t>Section 104 Duties and Powers of the Code Official renumbered to Section 105</a:t>
            </a:r>
          </a:p>
          <a:p>
            <a:pPr>
              <a:lnSpc>
                <a:spcPct val="90000"/>
              </a:lnSpc>
            </a:pPr>
            <a:r>
              <a:rPr lang="en-US" dirty="0"/>
              <a:t>Section 105 Approval renumbered to Section 106</a:t>
            </a:r>
            <a:endParaRPr lang="en-US" b="1" i="1" dirty="0"/>
          </a:p>
          <a:p>
            <a:pPr>
              <a:lnSpc>
                <a:spcPct val="90000"/>
              </a:lnSpc>
            </a:pPr>
            <a:r>
              <a:rPr lang="en-US" dirty="0"/>
              <a:t>No text changes</a:t>
            </a:r>
          </a:p>
          <a:p>
            <a:pPr marL="0" indent="0">
              <a:lnSpc>
                <a:spcPct val="90000"/>
              </a:lnSpc>
              <a:buNone/>
            </a:pPr>
            <a:endParaRPr lang="en-US" b="1" i="1" dirty="0"/>
          </a:p>
        </p:txBody>
      </p:sp>
    </p:spTree>
    <p:extLst>
      <p:ext uri="{BB962C8B-B14F-4D97-AF65-F5344CB8AC3E}">
        <p14:creationId xmlns:p14="http://schemas.microsoft.com/office/powerpoint/2010/main" val="1002840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E826-84D2-42D6-AAAF-CC73D4A548EC}"/>
              </a:ext>
            </a:extLst>
          </p:cNvPr>
          <p:cNvSpPr>
            <a:spLocks noGrp="1"/>
          </p:cNvSpPr>
          <p:nvPr>
            <p:ph type="title"/>
          </p:nvPr>
        </p:nvSpPr>
        <p:spPr>
          <a:xfrm>
            <a:off x="1484311" y="235190"/>
            <a:ext cx="10018713" cy="1185333"/>
          </a:xfrm>
        </p:spPr>
        <p:txBody>
          <a:bodyPr>
            <a:normAutofit/>
          </a:bodyPr>
          <a:lstStyle/>
          <a:p>
            <a:r>
              <a:rPr lang="en-US" dirty="0"/>
              <a:t>Section 107 Means of Appeal </a:t>
            </a:r>
          </a:p>
        </p:txBody>
      </p:sp>
      <p:sp>
        <p:nvSpPr>
          <p:cNvPr id="3" name="Content Placeholder 2">
            <a:extLst>
              <a:ext uri="{FF2B5EF4-FFF2-40B4-BE49-F238E27FC236}">
                <a16:creationId xmlns:a16="http://schemas.microsoft.com/office/drawing/2014/main" id="{7EEA0AEC-38F0-464D-9F8E-E3288B50B758}"/>
              </a:ext>
            </a:extLst>
          </p:cNvPr>
          <p:cNvSpPr>
            <a:spLocks noGrp="1"/>
          </p:cNvSpPr>
          <p:nvPr>
            <p:ph idx="1"/>
          </p:nvPr>
        </p:nvSpPr>
        <p:spPr>
          <a:xfrm>
            <a:off x="1484310" y="1998131"/>
            <a:ext cx="10159050" cy="4444614"/>
          </a:xfrm>
        </p:spPr>
        <p:txBody>
          <a:bodyPr>
            <a:normAutofit fontScale="92500" lnSpcReduction="10000"/>
          </a:bodyPr>
          <a:lstStyle/>
          <a:p>
            <a:pPr>
              <a:lnSpc>
                <a:spcPct val="90000"/>
              </a:lnSpc>
            </a:pPr>
            <a:r>
              <a:rPr lang="en-US" dirty="0"/>
              <a:t>Section moved from Section 111 to Section 107 and text modified</a:t>
            </a:r>
          </a:p>
          <a:p>
            <a:pPr>
              <a:lnSpc>
                <a:spcPct val="90000"/>
              </a:lnSpc>
            </a:pPr>
            <a:r>
              <a:rPr lang="en-US" dirty="0"/>
              <a:t>Section 111.1 Application for appeal – section renumbered to 107.1 and 107.2, text modified and split into 2 sections. </a:t>
            </a:r>
          </a:p>
          <a:p>
            <a:pPr marL="0" indent="0">
              <a:lnSpc>
                <a:spcPct val="90000"/>
              </a:lnSpc>
              <a:buNone/>
            </a:pPr>
            <a:r>
              <a:rPr lang="en-US" b="1" i="1" dirty="0"/>
              <a:t>	</a:t>
            </a:r>
            <a:r>
              <a:rPr lang="en-US" i="1" dirty="0"/>
              <a:t>107.1 </a:t>
            </a:r>
            <a:r>
              <a:rPr lang="en-US" b="1" i="1" dirty="0"/>
              <a:t>General. </a:t>
            </a:r>
          </a:p>
          <a:p>
            <a:pPr marL="0" indent="0">
              <a:lnSpc>
                <a:spcPct val="90000"/>
              </a:lnSpc>
              <a:buNone/>
            </a:pPr>
            <a:r>
              <a:rPr lang="en-US" b="1" i="1" dirty="0"/>
              <a:t>	In order to hear and decide appeals of orders, decisions or determinations made by the code official relative to the application and interpretation of this code, there shall be and is hereby created a board of appeals.  The board of appeals shall be appointed by the applicable governing authority and shall hold office at its pleasure.  The board shall adopt rules of procedures for conducting its business and shall render all decisions and findings in writing to the appellant with a duplicate copy to the code official.</a:t>
            </a:r>
          </a:p>
          <a:p>
            <a:pPr marL="0" indent="0">
              <a:lnSpc>
                <a:spcPct val="90000"/>
              </a:lnSpc>
              <a:buNone/>
            </a:pPr>
            <a:endParaRPr lang="en-US" b="1" i="1" dirty="0"/>
          </a:p>
          <a:p>
            <a:pPr marL="0" indent="0">
              <a:lnSpc>
                <a:spcPct val="90000"/>
              </a:lnSpc>
              <a:buNone/>
            </a:pPr>
            <a:r>
              <a:rPr lang="en-US" dirty="0"/>
              <a:t>	This section is currently amended in city ordinances.</a:t>
            </a:r>
          </a:p>
          <a:p>
            <a:pPr marL="0" indent="0">
              <a:lnSpc>
                <a:spcPct val="90000"/>
              </a:lnSpc>
              <a:buNone/>
            </a:pPr>
            <a:endParaRPr lang="en-US" b="1" i="1" dirty="0"/>
          </a:p>
          <a:p>
            <a:pPr marL="0" indent="0">
              <a:lnSpc>
                <a:spcPct val="90000"/>
              </a:lnSpc>
              <a:buNone/>
            </a:pPr>
            <a:endParaRPr lang="en-US" dirty="0"/>
          </a:p>
        </p:txBody>
      </p:sp>
    </p:spTree>
    <p:extLst>
      <p:ext uri="{BB962C8B-B14F-4D97-AF65-F5344CB8AC3E}">
        <p14:creationId xmlns:p14="http://schemas.microsoft.com/office/powerpoint/2010/main" val="15256194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315AA3-EAE3-44ED-8368-BAC2FFFB4817}">
  <ds:schemaRefs>
    <ds:schemaRef ds:uri="http://schemas.microsoft.com/sharepoint/v3/contenttype/forms"/>
  </ds:schemaRefs>
</ds:datastoreItem>
</file>

<file path=customXml/itemProps2.xml><?xml version="1.0" encoding="utf-8"?>
<ds:datastoreItem xmlns:ds="http://schemas.openxmlformats.org/officeDocument/2006/customXml" ds:itemID="{D7023227-530E-4024-91EF-312A851A758C}">
  <ds:schemaRefs>
    <ds:schemaRef ds:uri="71af3243-3dd4-4a8d-8c0d-dd76da1f02a5"/>
    <ds:schemaRef ds:uri="http://schemas.openxmlformats.org/package/2006/metadata/core-properties"/>
    <ds:schemaRef ds:uri="http://schemas.microsoft.com/office/2006/metadata/properties"/>
    <ds:schemaRef ds:uri="http://purl.org/dc/terms/"/>
    <ds:schemaRef ds:uri="http://schemas.microsoft.com/office/infopath/2007/PartnerControls"/>
    <ds:schemaRef ds:uri="http://purl.org/dc/dcmitype/"/>
    <ds:schemaRef ds:uri="http://schemas.microsoft.com/office/2006/documentManagement/types"/>
    <ds:schemaRef ds:uri="http://www.w3.org/XML/1998/namespace"/>
    <ds:schemaRef ds:uri="http://purl.org/dc/elements/1.1/"/>
    <ds:schemaRef ds:uri="16c05727-aa75-4e4a-9b5f-8a80a1165891"/>
  </ds:schemaRefs>
</ds:datastoreItem>
</file>

<file path=customXml/itemProps3.xml><?xml version="1.0" encoding="utf-8"?>
<ds:datastoreItem xmlns:ds="http://schemas.openxmlformats.org/officeDocument/2006/customXml" ds:itemID="{627C19A7-3107-4CB2-BD0D-F7C79BE028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Parallax design</Template>
  <TotalTime>1000</TotalTime>
  <Words>2871</Words>
  <Application>Microsoft Office PowerPoint</Application>
  <PresentationFormat>Widescreen</PresentationFormat>
  <Paragraphs>182</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Corbel</vt:lpstr>
      <vt:lpstr>Parallax</vt:lpstr>
      <vt:lpstr>2021 Significant Changes International Property Maintenance code</vt:lpstr>
      <vt:lpstr>Formatting</vt:lpstr>
      <vt:lpstr>Section 101.3 Purpose</vt:lpstr>
      <vt:lpstr>Section 102.6 Structural analysis</vt:lpstr>
      <vt:lpstr>Section 103.1 Creation of agency</vt:lpstr>
      <vt:lpstr>Section 103.3 Deputies</vt:lpstr>
      <vt:lpstr>Section 104 Fees</vt:lpstr>
      <vt:lpstr>Sections 104 and 105</vt:lpstr>
      <vt:lpstr>Section 107 Means of Appeal </vt:lpstr>
      <vt:lpstr>Section 107 Means of Appeal, continued</vt:lpstr>
      <vt:lpstr>Section 107 Means of Appeal, continued</vt:lpstr>
      <vt:lpstr>Section 107 Means of Appeal, continued </vt:lpstr>
      <vt:lpstr>Section 108 Board of Appeals</vt:lpstr>
      <vt:lpstr>Sections 109 Violations</vt:lpstr>
      <vt:lpstr>Section 110 Stop Work Order</vt:lpstr>
      <vt:lpstr>Section 110 Stop Work Order, continued</vt:lpstr>
      <vt:lpstr>Section 111 Unsafe Structures and Equipment</vt:lpstr>
      <vt:lpstr>Section 111 Unsafe Structures and Equipment, continued</vt:lpstr>
      <vt:lpstr>Section 111 Unsafe Structures and Equipment, continued</vt:lpstr>
      <vt:lpstr>Section 111 Unsafe Structures and Equipment, continued</vt:lpstr>
      <vt:lpstr>Section 112 Emergency Measures</vt:lpstr>
      <vt:lpstr>Section 113 Demolition</vt:lpstr>
      <vt:lpstr>Chapter 2 Definitions</vt:lpstr>
      <vt:lpstr>Chapter 2 Definitions</vt:lpstr>
      <vt:lpstr>Section 602 Heating Facilities</vt:lpstr>
      <vt:lpstr>Section 702.4 Emergency escape and rescue openings</vt:lpstr>
      <vt:lpstr>Section 704 Fire Protection Systems</vt:lpstr>
      <vt:lpstr>Section 704 Fire Protection Systems, continued</vt:lpstr>
      <vt:lpstr>Section 704 Fire Protection Systems, continued</vt:lpstr>
      <vt:lpstr>Section 704 Fire Protection Systems, continued</vt:lpstr>
      <vt:lpstr>Appendix B Means of Appeal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Lacey Brown</dc:creator>
  <cp:lastModifiedBy>Darren Emery</cp:lastModifiedBy>
  <cp:revision>36</cp:revision>
  <dcterms:created xsi:type="dcterms:W3CDTF">2021-11-01T16:04:28Z</dcterms:created>
  <dcterms:modified xsi:type="dcterms:W3CDTF">2023-01-03T17:34:36Z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