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2"/>
  </p:notesMasterIdLst>
  <p:sldIdLst>
    <p:sldId id="256" r:id="rId2"/>
    <p:sldId id="280" r:id="rId3"/>
    <p:sldId id="281" r:id="rId4"/>
    <p:sldId id="257" r:id="rId5"/>
    <p:sldId id="258" r:id="rId6"/>
    <p:sldId id="273" r:id="rId7"/>
    <p:sldId id="274" r:id="rId8"/>
    <p:sldId id="289" r:id="rId9"/>
    <p:sldId id="259" r:id="rId10"/>
    <p:sldId id="260" r:id="rId11"/>
    <p:sldId id="291" r:id="rId12"/>
    <p:sldId id="292" r:id="rId13"/>
    <p:sldId id="261" r:id="rId14"/>
    <p:sldId id="285" r:id="rId15"/>
    <p:sldId id="262" r:id="rId16"/>
    <p:sldId id="293" r:id="rId17"/>
    <p:sldId id="294" r:id="rId18"/>
    <p:sldId id="267" r:id="rId19"/>
    <p:sldId id="295" r:id="rId20"/>
    <p:sldId id="296" r:id="rId21"/>
    <p:sldId id="275" r:id="rId22"/>
    <p:sldId id="263" r:id="rId23"/>
    <p:sldId id="276" r:id="rId24"/>
    <p:sldId id="264" r:id="rId25"/>
    <p:sldId id="282" r:id="rId26"/>
    <p:sldId id="270" r:id="rId27"/>
    <p:sldId id="271" r:id="rId28"/>
    <p:sldId id="272" r:id="rId29"/>
    <p:sldId id="277" r:id="rId30"/>
    <p:sldId id="278" r:id="rId31"/>
    <p:sldId id="266" r:id="rId32"/>
    <p:sldId id="265" r:id="rId33"/>
    <p:sldId id="283" r:id="rId34"/>
    <p:sldId id="284" r:id="rId35"/>
    <p:sldId id="268" r:id="rId36"/>
    <p:sldId id="269" r:id="rId37"/>
    <p:sldId id="279" r:id="rId38"/>
    <p:sldId id="286" r:id="rId39"/>
    <p:sldId id="287" r:id="rId40"/>
    <p:sldId id="288" r:id="rId4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6C191-38E1-4786-926D-FE1759219BA2}" v="8" dt="2022-01-28T14:59:16.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96D16-2DEC-4A41-B62E-00F6D6913EA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D622CF0-CB42-4930-9897-1BBD0EE5BC95}">
      <dgm:prSet/>
      <dgm:spPr/>
      <dgm:t>
        <a:bodyPr/>
        <a:lstStyle/>
        <a:p>
          <a:r>
            <a:rPr lang="en-US" dirty="0"/>
            <a:t>“Threaded joints shall be made using a thread joint sealing material.”</a:t>
          </a:r>
        </a:p>
      </dgm:t>
    </dgm:pt>
    <dgm:pt modelId="{44E85833-E50F-4768-A876-197BA7647C78}" type="parTrans" cxnId="{93D8930B-312E-4294-B5D0-AD8ECC8BAB43}">
      <dgm:prSet/>
      <dgm:spPr/>
      <dgm:t>
        <a:bodyPr/>
        <a:lstStyle/>
        <a:p>
          <a:endParaRPr lang="en-US"/>
        </a:p>
      </dgm:t>
    </dgm:pt>
    <dgm:pt modelId="{BCB248F2-9DFC-483D-B8A7-70D8DDF6EEE5}" type="sibTrans" cxnId="{93D8930B-312E-4294-B5D0-AD8ECC8BAB43}">
      <dgm:prSet/>
      <dgm:spPr/>
      <dgm:t>
        <a:bodyPr/>
        <a:lstStyle/>
        <a:p>
          <a:endParaRPr lang="en-US"/>
        </a:p>
      </dgm:t>
    </dgm:pt>
    <dgm:pt modelId="{B4192B27-C4F6-4591-A7C0-441DBD240803}">
      <dgm:prSet/>
      <dgm:spPr/>
      <dgm:t>
        <a:bodyPr/>
        <a:lstStyle/>
        <a:p>
          <a:r>
            <a:rPr lang="en-US"/>
            <a:t>Most common are pastes made with Teflon or Teflon tape.</a:t>
          </a:r>
        </a:p>
      </dgm:t>
    </dgm:pt>
    <dgm:pt modelId="{2D7082CA-02DA-402C-A531-2B8B8358CA30}" type="parTrans" cxnId="{A2EA6F3F-6EF4-4F68-83A4-3891D1075D81}">
      <dgm:prSet/>
      <dgm:spPr/>
      <dgm:t>
        <a:bodyPr/>
        <a:lstStyle/>
        <a:p>
          <a:endParaRPr lang="en-US"/>
        </a:p>
      </dgm:t>
    </dgm:pt>
    <dgm:pt modelId="{C000920A-823E-4A51-AC34-F0697B1E11B1}" type="sibTrans" cxnId="{A2EA6F3F-6EF4-4F68-83A4-3891D1075D81}">
      <dgm:prSet/>
      <dgm:spPr/>
      <dgm:t>
        <a:bodyPr/>
        <a:lstStyle/>
        <a:p>
          <a:endParaRPr lang="en-US"/>
        </a:p>
      </dgm:t>
    </dgm:pt>
    <dgm:pt modelId="{3BFE0412-CC83-4A1C-8DBD-437DC181386B}">
      <dgm:prSet/>
      <dgm:spPr/>
      <dgm:t>
        <a:bodyPr/>
        <a:lstStyle/>
        <a:p>
          <a:r>
            <a:rPr lang="en-US"/>
            <a:t>Must be a material that does not harden over time.</a:t>
          </a:r>
        </a:p>
      </dgm:t>
    </dgm:pt>
    <dgm:pt modelId="{1794CAFC-2813-4EC7-8773-DB7FB3CB03B2}" type="parTrans" cxnId="{85CB12E1-69CE-4054-8F43-EB6E8C857451}">
      <dgm:prSet/>
      <dgm:spPr/>
      <dgm:t>
        <a:bodyPr/>
        <a:lstStyle/>
        <a:p>
          <a:endParaRPr lang="en-US"/>
        </a:p>
      </dgm:t>
    </dgm:pt>
    <dgm:pt modelId="{9DF9A8C7-B5C5-4605-9AAA-0EB5FE125ED2}" type="sibTrans" cxnId="{85CB12E1-69CE-4054-8F43-EB6E8C857451}">
      <dgm:prSet/>
      <dgm:spPr/>
      <dgm:t>
        <a:bodyPr/>
        <a:lstStyle/>
        <a:p>
          <a:endParaRPr lang="en-US"/>
        </a:p>
      </dgm:t>
    </dgm:pt>
    <dgm:pt modelId="{D5E54CA2-7832-4EA2-A024-1738E86AA152}">
      <dgm:prSet/>
      <dgm:spPr/>
      <dgm:t>
        <a:bodyPr/>
        <a:lstStyle/>
        <a:p>
          <a:r>
            <a:rPr lang="en-US"/>
            <a:t>Must be suitable for pipe and fitting materials used.</a:t>
          </a:r>
        </a:p>
      </dgm:t>
    </dgm:pt>
    <dgm:pt modelId="{E1F8F0C9-A475-45D4-92F4-699EC9260DE7}" type="parTrans" cxnId="{A8C126BE-D33A-4822-A1DC-6333271EFEA4}">
      <dgm:prSet/>
      <dgm:spPr/>
      <dgm:t>
        <a:bodyPr/>
        <a:lstStyle/>
        <a:p>
          <a:endParaRPr lang="en-US"/>
        </a:p>
      </dgm:t>
    </dgm:pt>
    <dgm:pt modelId="{9368D111-C39B-4018-BCED-33A338F6486B}" type="sibTrans" cxnId="{A8C126BE-D33A-4822-A1DC-6333271EFEA4}">
      <dgm:prSet/>
      <dgm:spPr/>
      <dgm:t>
        <a:bodyPr/>
        <a:lstStyle/>
        <a:p>
          <a:endParaRPr lang="en-US"/>
        </a:p>
      </dgm:t>
    </dgm:pt>
    <dgm:pt modelId="{A943ADA9-9B44-44F6-8AF5-4FD962594385}" type="pres">
      <dgm:prSet presAssocID="{E9D96D16-2DEC-4A41-B62E-00F6D6913EAE}" presName="linear" presStyleCnt="0">
        <dgm:presLayoutVars>
          <dgm:animLvl val="lvl"/>
          <dgm:resizeHandles val="exact"/>
        </dgm:presLayoutVars>
      </dgm:prSet>
      <dgm:spPr/>
    </dgm:pt>
    <dgm:pt modelId="{92F5D616-0C85-4E95-AA54-6EB125173017}" type="pres">
      <dgm:prSet presAssocID="{CD622CF0-CB42-4930-9897-1BBD0EE5BC95}" presName="parentText" presStyleLbl="node1" presStyleIdx="0" presStyleCnt="4">
        <dgm:presLayoutVars>
          <dgm:chMax val="0"/>
          <dgm:bulletEnabled val="1"/>
        </dgm:presLayoutVars>
      </dgm:prSet>
      <dgm:spPr/>
    </dgm:pt>
    <dgm:pt modelId="{9CD6BE4C-5A1E-4439-945E-97957DD1DF7F}" type="pres">
      <dgm:prSet presAssocID="{BCB248F2-9DFC-483D-B8A7-70D8DDF6EEE5}" presName="spacer" presStyleCnt="0"/>
      <dgm:spPr/>
    </dgm:pt>
    <dgm:pt modelId="{878AFDAC-D239-4133-A13C-B8C09021D090}" type="pres">
      <dgm:prSet presAssocID="{B4192B27-C4F6-4591-A7C0-441DBD240803}" presName="parentText" presStyleLbl="node1" presStyleIdx="1" presStyleCnt="4">
        <dgm:presLayoutVars>
          <dgm:chMax val="0"/>
          <dgm:bulletEnabled val="1"/>
        </dgm:presLayoutVars>
      </dgm:prSet>
      <dgm:spPr/>
    </dgm:pt>
    <dgm:pt modelId="{6C306AC6-54D5-4FE9-9CB5-7F6B93AA4895}" type="pres">
      <dgm:prSet presAssocID="{C000920A-823E-4A51-AC34-F0697B1E11B1}" presName="spacer" presStyleCnt="0"/>
      <dgm:spPr/>
    </dgm:pt>
    <dgm:pt modelId="{2A483B7A-DCB1-4947-9E1E-8C30D9051FB7}" type="pres">
      <dgm:prSet presAssocID="{3BFE0412-CC83-4A1C-8DBD-437DC181386B}" presName="parentText" presStyleLbl="node1" presStyleIdx="2" presStyleCnt="4">
        <dgm:presLayoutVars>
          <dgm:chMax val="0"/>
          <dgm:bulletEnabled val="1"/>
        </dgm:presLayoutVars>
      </dgm:prSet>
      <dgm:spPr/>
    </dgm:pt>
    <dgm:pt modelId="{449467A3-5441-4737-9F0A-83BDA934D838}" type="pres">
      <dgm:prSet presAssocID="{9DF9A8C7-B5C5-4605-9AAA-0EB5FE125ED2}" presName="spacer" presStyleCnt="0"/>
      <dgm:spPr/>
    </dgm:pt>
    <dgm:pt modelId="{0CE46ACB-B3A8-4BB0-8AED-BB99C283F6A6}" type="pres">
      <dgm:prSet presAssocID="{D5E54CA2-7832-4EA2-A024-1738E86AA152}" presName="parentText" presStyleLbl="node1" presStyleIdx="3" presStyleCnt="4">
        <dgm:presLayoutVars>
          <dgm:chMax val="0"/>
          <dgm:bulletEnabled val="1"/>
        </dgm:presLayoutVars>
      </dgm:prSet>
      <dgm:spPr/>
    </dgm:pt>
  </dgm:ptLst>
  <dgm:cxnLst>
    <dgm:cxn modelId="{93D8930B-312E-4294-B5D0-AD8ECC8BAB43}" srcId="{E9D96D16-2DEC-4A41-B62E-00F6D6913EAE}" destId="{CD622CF0-CB42-4930-9897-1BBD0EE5BC95}" srcOrd="0" destOrd="0" parTransId="{44E85833-E50F-4768-A876-197BA7647C78}" sibTransId="{BCB248F2-9DFC-483D-B8A7-70D8DDF6EEE5}"/>
    <dgm:cxn modelId="{A2EA6F3F-6EF4-4F68-83A4-3891D1075D81}" srcId="{E9D96D16-2DEC-4A41-B62E-00F6D6913EAE}" destId="{B4192B27-C4F6-4591-A7C0-441DBD240803}" srcOrd="1" destOrd="0" parTransId="{2D7082CA-02DA-402C-A531-2B8B8358CA30}" sibTransId="{C000920A-823E-4A51-AC34-F0697B1E11B1}"/>
    <dgm:cxn modelId="{F1599355-FEF4-4B21-AE5E-139613A668D9}" type="presOf" srcId="{E9D96D16-2DEC-4A41-B62E-00F6D6913EAE}" destId="{A943ADA9-9B44-44F6-8AF5-4FD962594385}" srcOrd="0" destOrd="0" presId="urn:microsoft.com/office/officeart/2005/8/layout/vList2"/>
    <dgm:cxn modelId="{D34F91A8-7FC9-4618-8480-91A439F85861}" type="presOf" srcId="{D5E54CA2-7832-4EA2-A024-1738E86AA152}" destId="{0CE46ACB-B3A8-4BB0-8AED-BB99C283F6A6}" srcOrd="0" destOrd="0" presId="urn:microsoft.com/office/officeart/2005/8/layout/vList2"/>
    <dgm:cxn modelId="{A8C126BE-D33A-4822-A1DC-6333271EFEA4}" srcId="{E9D96D16-2DEC-4A41-B62E-00F6D6913EAE}" destId="{D5E54CA2-7832-4EA2-A024-1738E86AA152}" srcOrd="3" destOrd="0" parTransId="{E1F8F0C9-A475-45D4-92F4-699EC9260DE7}" sibTransId="{9368D111-C39B-4018-BCED-33A338F6486B}"/>
    <dgm:cxn modelId="{16D6B3CC-4671-42C3-9280-9F65B5566B55}" type="presOf" srcId="{B4192B27-C4F6-4591-A7C0-441DBD240803}" destId="{878AFDAC-D239-4133-A13C-B8C09021D090}" srcOrd="0" destOrd="0" presId="urn:microsoft.com/office/officeart/2005/8/layout/vList2"/>
    <dgm:cxn modelId="{85CB12E1-69CE-4054-8F43-EB6E8C857451}" srcId="{E9D96D16-2DEC-4A41-B62E-00F6D6913EAE}" destId="{3BFE0412-CC83-4A1C-8DBD-437DC181386B}" srcOrd="2" destOrd="0" parTransId="{1794CAFC-2813-4EC7-8773-DB7FB3CB03B2}" sibTransId="{9DF9A8C7-B5C5-4605-9AAA-0EB5FE125ED2}"/>
    <dgm:cxn modelId="{302439E3-C9BA-4FA2-8277-F00EF80E27AE}" type="presOf" srcId="{3BFE0412-CC83-4A1C-8DBD-437DC181386B}" destId="{2A483B7A-DCB1-4947-9E1E-8C30D9051FB7}" srcOrd="0" destOrd="0" presId="urn:microsoft.com/office/officeart/2005/8/layout/vList2"/>
    <dgm:cxn modelId="{91999FF4-2093-4AC6-BF9A-3785EDF424A8}" type="presOf" srcId="{CD622CF0-CB42-4930-9897-1BBD0EE5BC95}" destId="{92F5D616-0C85-4E95-AA54-6EB125173017}" srcOrd="0" destOrd="0" presId="urn:microsoft.com/office/officeart/2005/8/layout/vList2"/>
    <dgm:cxn modelId="{22FAB5E0-265A-431F-8D63-DC4F9801E77C}" type="presParOf" srcId="{A943ADA9-9B44-44F6-8AF5-4FD962594385}" destId="{92F5D616-0C85-4E95-AA54-6EB125173017}" srcOrd="0" destOrd="0" presId="urn:microsoft.com/office/officeart/2005/8/layout/vList2"/>
    <dgm:cxn modelId="{552B33FF-9C47-4E0C-95EC-DCEA77E8C873}" type="presParOf" srcId="{A943ADA9-9B44-44F6-8AF5-4FD962594385}" destId="{9CD6BE4C-5A1E-4439-945E-97957DD1DF7F}" srcOrd="1" destOrd="0" presId="urn:microsoft.com/office/officeart/2005/8/layout/vList2"/>
    <dgm:cxn modelId="{71899622-384A-4161-BCFA-75B7453EC4AC}" type="presParOf" srcId="{A943ADA9-9B44-44F6-8AF5-4FD962594385}" destId="{878AFDAC-D239-4133-A13C-B8C09021D090}" srcOrd="2" destOrd="0" presId="urn:microsoft.com/office/officeart/2005/8/layout/vList2"/>
    <dgm:cxn modelId="{7C175595-AAF1-4B15-8A94-B0E62D50BEA5}" type="presParOf" srcId="{A943ADA9-9B44-44F6-8AF5-4FD962594385}" destId="{6C306AC6-54D5-4FE9-9CB5-7F6B93AA4895}" srcOrd="3" destOrd="0" presId="urn:microsoft.com/office/officeart/2005/8/layout/vList2"/>
    <dgm:cxn modelId="{CB3FFE7B-6750-451E-9E17-3EE7AE75BB43}" type="presParOf" srcId="{A943ADA9-9B44-44F6-8AF5-4FD962594385}" destId="{2A483B7A-DCB1-4947-9E1E-8C30D9051FB7}" srcOrd="4" destOrd="0" presId="urn:microsoft.com/office/officeart/2005/8/layout/vList2"/>
    <dgm:cxn modelId="{B46AF56D-F8D6-49A3-8CAE-3E32B4DA1E64}" type="presParOf" srcId="{A943ADA9-9B44-44F6-8AF5-4FD962594385}" destId="{449467A3-5441-4737-9F0A-83BDA934D838}" srcOrd="5" destOrd="0" presId="urn:microsoft.com/office/officeart/2005/8/layout/vList2"/>
    <dgm:cxn modelId="{EC714B07-8E2F-4326-B545-DB9C7CAD8AD8}" type="presParOf" srcId="{A943ADA9-9B44-44F6-8AF5-4FD962594385}" destId="{0CE46ACB-B3A8-4BB0-8AED-BB99C283F6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5D0B1-E592-43D8-BC12-0967E90E0601}"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D79C3F5C-7CFE-449A-84EC-6A531F9DF955}">
      <dgm:prSet/>
      <dgm:spPr/>
      <dgm:t>
        <a:bodyPr/>
        <a:lstStyle/>
        <a:p>
          <a:r>
            <a:rPr lang="en-US" dirty="0"/>
            <a:t>“Chimneys shall be lined in accordance with NFPA 211.”</a:t>
          </a:r>
        </a:p>
      </dgm:t>
    </dgm:pt>
    <dgm:pt modelId="{AA07C702-FD43-42DC-A5AB-15A9BCA1278F}" type="parTrans" cxnId="{31A8C312-8008-4506-8264-C45DF044D9D9}">
      <dgm:prSet/>
      <dgm:spPr/>
      <dgm:t>
        <a:bodyPr/>
        <a:lstStyle/>
        <a:p>
          <a:endParaRPr lang="en-US"/>
        </a:p>
      </dgm:t>
    </dgm:pt>
    <dgm:pt modelId="{ABDA2E79-6AD6-40DD-A5D1-5B81E481CF44}" type="sibTrans" cxnId="{31A8C312-8008-4506-8264-C45DF044D9D9}">
      <dgm:prSet/>
      <dgm:spPr/>
      <dgm:t>
        <a:bodyPr/>
        <a:lstStyle/>
        <a:p>
          <a:endParaRPr lang="en-US"/>
        </a:p>
      </dgm:t>
    </dgm:pt>
    <dgm:pt modelId="{1EAE032E-0353-4E22-AF5E-ABB3056F0BA4}">
      <dgm:prSet/>
      <dgm:spPr/>
      <dgm:t>
        <a:bodyPr/>
        <a:lstStyle/>
        <a:p>
          <a:r>
            <a:rPr lang="en-US"/>
            <a:t>The exception to allow existing unlined chimney to continue to be used when replacing the appliance vented by the chimney has been removed.</a:t>
          </a:r>
        </a:p>
      </dgm:t>
    </dgm:pt>
    <dgm:pt modelId="{FEA16333-9CCD-4115-873B-D36B9EAAD340}" type="parTrans" cxnId="{B4F5BBE0-0C5B-4067-937F-42E2F10344A6}">
      <dgm:prSet/>
      <dgm:spPr/>
      <dgm:t>
        <a:bodyPr/>
        <a:lstStyle/>
        <a:p>
          <a:endParaRPr lang="en-US"/>
        </a:p>
      </dgm:t>
    </dgm:pt>
    <dgm:pt modelId="{51AA3EDB-79DE-49E2-8BE4-EC4A82ADC6B7}" type="sibTrans" cxnId="{B4F5BBE0-0C5B-4067-937F-42E2F10344A6}">
      <dgm:prSet/>
      <dgm:spPr/>
      <dgm:t>
        <a:bodyPr/>
        <a:lstStyle/>
        <a:p>
          <a:endParaRPr lang="en-US"/>
        </a:p>
      </dgm:t>
    </dgm:pt>
    <dgm:pt modelId="{A695CABF-5E1A-4AAC-AEEA-14A89D0F432F}" type="pres">
      <dgm:prSet presAssocID="{9CF5D0B1-E592-43D8-BC12-0967E90E0601}" presName="Name0" presStyleCnt="0">
        <dgm:presLayoutVars>
          <dgm:dir/>
          <dgm:animLvl val="lvl"/>
          <dgm:resizeHandles val="exact"/>
        </dgm:presLayoutVars>
      </dgm:prSet>
      <dgm:spPr/>
    </dgm:pt>
    <dgm:pt modelId="{3D5E0761-9FF0-4F8B-8DA1-6676E0299447}" type="pres">
      <dgm:prSet presAssocID="{1EAE032E-0353-4E22-AF5E-ABB3056F0BA4}" presName="boxAndChildren" presStyleCnt="0"/>
      <dgm:spPr/>
    </dgm:pt>
    <dgm:pt modelId="{0C6A8A2A-568C-4B1F-8632-11D3CD2229E9}" type="pres">
      <dgm:prSet presAssocID="{1EAE032E-0353-4E22-AF5E-ABB3056F0BA4}" presName="parentTextBox" presStyleLbl="node1" presStyleIdx="0" presStyleCnt="2"/>
      <dgm:spPr/>
    </dgm:pt>
    <dgm:pt modelId="{513C0B4C-ED94-4009-BF81-BC4302655E81}" type="pres">
      <dgm:prSet presAssocID="{ABDA2E79-6AD6-40DD-A5D1-5B81E481CF44}" presName="sp" presStyleCnt="0"/>
      <dgm:spPr/>
    </dgm:pt>
    <dgm:pt modelId="{E24EEEE9-336B-4E45-8A46-9419FECC539B}" type="pres">
      <dgm:prSet presAssocID="{D79C3F5C-7CFE-449A-84EC-6A531F9DF955}" presName="arrowAndChildren" presStyleCnt="0"/>
      <dgm:spPr/>
    </dgm:pt>
    <dgm:pt modelId="{8F5E76A5-FF6D-48D5-B32A-E05A78A33CEB}" type="pres">
      <dgm:prSet presAssocID="{D79C3F5C-7CFE-449A-84EC-6A531F9DF955}" presName="parentTextArrow" presStyleLbl="node1" presStyleIdx="1" presStyleCnt="2"/>
      <dgm:spPr/>
    </dgm:pt>
  </dgm:ptLst>
  <dgm:cxnLst>
    <dgm:cxn modelId="{31A8C312-8008-4506-8264-C45DF044D9D9}" srcId="{9CF5D0B1-E592-43D8-BC12-0967E90E0601}" destId="{D79C3F5C-7CFE-449A-84EC-6A531F9DF955}" srcOrd="0" destOrd="0" parTransId="{AA07C702-FD43-42DC-A5AB-15A9BCA1278F}" sibTransId="{ABDA2E79-6AD6-40DD-A5D1-5B81E481CF44}"/>
    <dgm:cxn modelId="{EDF68583-6C70-4E29-B56C-A16B6273D2C0}" type="presOf" srcId="{9CF5D0B1-E592-43D8-BC12-0967E90E0601}" destId="{A695CABF-5E1A-4AAC-AEEA-14A89D0F432F}" srcOrd="0" destOrd="0" presId="urn:microsoft.com/office/officeart/2005/8/layout/process4"/>
    <dgm:cxn modelId="{985170C0-A66A-4CC4-9A0D-73870EC7348E}" type="presOf" srcId="{1EAE032E-0353-4E22-AF5E-ABB3056F0BA4}" destId="{0C6A8A2A-568C-4B1F-8632-11D3CD2229E9}" srcOrd="0" destOrd="0" presId="urn:microsoft.com/office/officeart/2005/8/layout/process4"/>
    <dgm:cxn modelId="{B4F5BBE0-0C5B-4067-937F-42E2F10344A6}" srcId="{9CF5D0B1-E592-43D8-BC12-0967E90E0601}" destId="{1EAE032E-0353-4E22-AF5E-ABB3056F0BA4}" srcOrd="1" destOrd="0" parTransId="{FEA16333-9CCD-4115-873B-D36B9EAAD340}" sibTransId="{51AA3EDB-79DE-49E2-8BE4-EC4A82ADC6B7}"/>
    <dgm:cxn modelId="{43F5B3E1-3096-4B43-924F-7111861D07A9}" type="presOf" srcId="{D79C3F5C-7CFE-449A-84EC-6A531F9DF955}" destId="{8F5E76A5-FF6D-48D5-B32A-E05A78A33CEB}" srcOrd="0" destOrd="0" presId="urn:microsoft.com/office/officeart/2005/8/layout/process4"/>
    <dgm:cxn modelId="{BB088557-9052-44B6-BA94-35EE05A61214}" type="presParOf" srcId="{A695CABF-5E1A-4AAC-AEEA-14A89D0F432F}" destId="{3D5E0761-9FF0-4F8B-8DA1-6676E0299447}" srcOrd="0" destOrd="0" presId="urn:microsoft.com/office/officeart/2005/8/layout/process4"/>
    <dgm:cxn modelId="{DCD2F383-E1B3-4470-A528-F120DE6D10E4}" type="presParOf" srcId="{3D5E0761-9FF0-4F8B-8DA1-6676E0299447}" destId="{0C6A8A2A-568C-4B1F-8632-11D3CD2229E9}" srcOrd="0" destOrd="0" presId="urn:microsoft.com/office/officeart/2005/8/layout/process4"/>
    <dgm:cxn modelId="{806C9007-AE38-4A8A-AB09-527742CAB0F8}" type="presParOf" srcId="{A695CABF-5E1A-4AAC-AEEA-14A89D0F432F}" destId="{513C0B4C-ED94-4009-BF81-BC4302655E81}" srcOrd="1" destOrd="0" presId="urn:microsoft.com/office/officeart/2005/8/layout/process4"/>
    <dgm:cxn modelId="{D0E7AA10-36BF-4C9F-85A6-DEAF53300394}" type="presParOf" srcId="{A695CABF-5E1A-4AAC-AEEA-14A89D0F432F}" destId="{E24EEEE9-336B-4E45-8A46-9419FECC539B}" srcOrd="2" destOrd="0" presId="urn:microsoft.com/office/officeart/2005/8/layout/process4"/>
    <dgm:cxn modelId="{7227D834-287D-4B8C-A5C7-578DE03FBB86}" type="presParOf" srcId="{E24EEEE9-336B-4E45-8A46-9419FECC539B}" destId="{8F5E76A5-FF6D-48D5-B32A-E05A78A33CE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A40A3-6259-49FD-AD66-3C37C0A18F8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B4FBCA-E878-4FBF-9269-E9C40B2BA06D}">
      <dgm:prSet custT="1"/>
      <dgm:spPr/>
      <dgm:t>
        <a:bodyPr/>
        <a:lstStyle/>
        <a:p>
          <a:r>
            <a:rPr lang="en-US" sz="1800" dirty="0"/>
            <a:t>“125-volt AND 250-volt receptacles installed in basements and supplied by single-phase branch circuits rated 150 volts or less to ground shall have ground-fault circuit-interrupter protection for personnel.”</a:t>
          </a:r>
        </a:p>
      </dgm:t>
    </dgm:pt>
    <dgm:pt modelId="{63052200-7408-4C4C-80DF-97D35A40D1D1}" type="parTrans" cxnId="{3B42C9E5-2B39-411C-B436-98D2F89C98ED}">
      <dgm:prSet/>
      <dgm:spPr/>
      <dgm:t>
        <a:bodyPr/>
        <a:lstStyle/>
        <a:p>
          <a:endParaRPr lang="en-US"/>
        </a:p>
      </dgm:t>
    </dgm:pt>
    <dgm:pt modelId="{ADAD8186-82D5-4976-89AB-D64099634351}" type="sibTrans" cxnId="{3B42C9E5-2B39-411C-B436-98D2F89C98ED}">
      <dgm:prSet/>
      <dgm:spPr/>
      <dgm:t>
        <a:bodyPr/>
        <a:lstStyle/>
        <a:p>
          <a:endParaRPr lang="en-US"/>
        </a:p>
      </dgm:t>
    </dgm:pt>
    <dgm:pt modelId="{411EBBB7-4D96-4245-AA9F-76EBE78453C4}">
      <dgm:prSet/>
      <dgm:spPr/>
      <dgm:t>
        <a:bodyPr/>
        <a:lstStyle/>
        <a:p>
          <a:r>
            <a:rPr lang="en-US" dirty="0"/>
            <a:t>The requirement for unfinished basement areas has been expanded to include all basement areas.</a:t>
          </a:r>
        </a:p>
      </dgm:t>
    </dgm:pt>
    <dgm:pt modelId="{45F1F1F7-FEF8-4CA8-9EB7-2CBCF2BB8C6A}" type="parTrans" cxnId="{D44997AA-4470-414B-9106-9B685D58D85E}">
      <dgm:prSet/>
      <dgm:spPr/>
      <dgm:t>
        <a:bodyPr/>
        <a:lstStyle/>
        <a:p>
          <a:endParaRPr lang="en-US"/>
        </a:p>
      </dgm:t>
    </dgm:pt>
    <dgm:pt modelId="{4AE815C5-63BF-4EE7-AB0A-F62114D0C7D4}" type="sibTrans" cxnId="{D44997AA-4470-414B-9106-9B685D58D85E}">
      <dgm:prSet/>
      <dgm:spPr/>
      <dgm:t>
        <a:bodyPr/>
        <a:lstStyle/>
        <a:p>
          <a:endParaRPr lang="en-US"/>
        </a:p>
      </dgm:t>
    </dgm:pt>
    <dgm:pt modelId="{9E4DF393-DD09-42A1-BB08-E0A65824D8CF}" type="pres">
      <dgm:prSet presAssocID="{651A40A3-6259-49FD-AD66-3C37C0A18F8C}" presName="root" presStyleCnt="0">
        <dgm:presLayoutVars>
          <dgm:dir/>
          <dgm:resizeHandles val="exact"/>
        </dgm:presLayoutVars>
      </dgm:prSet>
      <dgm:spPr/>
    </dgm:pt>
    <dgm:pt modelId="{45E46372-3F72-420B-9F12-3025A43F6FDA}" type="pres">
      <dgm:prSet presAssocID="{27B4FBCA-E878-4FBF-9269-E9C40B2BA06D}" presName="compNode" presStyleCnt="0"/>
      <dgm:spPr/>
    </dgm:pt>
    <dgm:pt modelId="{EF7AB70F-48B6-4912-A277-A12C5D02B1E3}" type="pres">
      <dgm:prSet presAssocID="{27B4FBCA-E878-4FBF-9269-E9C40B2BA06D}" presName="bgRect" presStyleLbl="bgShp" presStyleIdx="0" presStyleCnt="2"/>
      <dgm:spPr/>
    </dgm:pt>
    <dgm:pt modelId="{F58E5273-B745-4820-A468-0873F558A661}" type="pres">
      <dgm:prSet presAssocID="{27B4FBCA-E878-4FBF-9269-E9C40B2BA06D}" presName="iconRect" presStyleLbl="node1" presStyleIdx="0" presStyleCnt="2"/>
      <dgm:spPr>
        <a:prstGeom prst="lightningBolt">
          <a:avLst/>
        </a:prstGeom>
        <a:ln>
          <a:noFill/>
        </a:ln>
      </dgm:spPr>
    </dgm:pt>
    <dgm:pt modelId="{E9A1293B-5222-4111-893F-7E4306CCA748}" type="pres">
      <dgm:prSet presAssocID="{27B4FBCA-E878-4FBF-9269-E9C40B2BA06D}" presName="spaceRect" presStyleCnt="0"/>
      <dgm:spPr/>
    </dgm:pt>
    <dgm:pt modelId="{DBFFC2E5-FD1D-4E63-A791-CA1C36DB30BA}" type="pres">
      <dgm:prSet presAssocID="{27B4FBCA-E878-4FBF-9269-E9C40B2BA06D}" presName="parTx" presStyleLbl="revTx" presStyleIdx="0" presStyleCnt="2">
        <dgm:presLayoutVars>
          <dgm:chMax val="0"/>
          <dgm:chPref val="0"/>
        </dgm:presLayoutVars>
      </dgm:prSet>
      <dgm:spPr/>
    </dgm:pt>
    <dgm:pt modelId="{3524FF53-3E5F-4730-87A0-C6FB59D5DDA9}" type="pres">
      <dgm:prSet presAssocID="{ADAD8186-82D5-4976-89AB-D64099634351}" presName="sibTrans" presStyleCnt="0"/>
      <dgm:spPr/>
    </dgm:pt>
    <dgm:pt modelId="{671D8DBC-75B5-447F-94E3-2D565428250E}" type="pres">
      <dgm:prSet presAssocID="{411EBBB7-4D96-4245-AA9F-76EBE78453C4}" presName="compNode" presStyleCnt="0"/>
      <dgm:spPr/>
    </dgm:pt>
    <dgm:pt modelId="{61A72D43-6654-499A-AD3F-F3141DEB96BD}" type="pres">
      <dgm:prSet presAssocID="{411EBBB7-4D96-4245-AA9F-76EBE78453C4}" presName="bgRect" presStyleLbl="bgShp" presStyleIdx="1" presStyleCnt="2"/>
      <dgm:spPr/>
    </dgm:pt>
    <dgm:pt modelId="{887DC35E-1A89-4EAE-9228-0241559F5CE3}" type="pres">
      <dgm:prSet presAssocID="{411EBBB7-4D96-4245-AA9F-76EBE78453C4}"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7AF37044-2674-4521-9C21-829FB4710D8B}" type="pres">
      <dgm:prSet presAssocID="{411EBBB7-4D96-4245-AA9F-76EBE78453C4}" presName="spaceRect" presStyleCnt="0"/>
      <dgm:spPr/>
    </dgm:pt>
    <dgm:pt modelId="{7CAC1BEB-1C67-4825-A7F9-BBA03F0308BC}" type="pres">
      <dgm:prSet presAssocID="{411EBBB7-4D96-4245-AA9F-76EBE78453C4}" presName="parTx" presStyleLbl="revTx" presStyleIdx="1" presStyleCnt="2">
        <dgm:presLayoutVars>
          <dgm:chMax val="0"/>
          <dgm:chPref val="0"/>
        </dgm:presLayoutVars>
      </dgm:prSet>
      <dgm:spPr/>
    </dgm:pt>
  </dgm:ptLst>
  <dgm:cxnLst>
    <dgm:cxn modelId="{DE9A9A2D-3BD1-4A7A-A539-1FF4E6F863E8}" type="presOf" srcId="{651A40A3-6259-49FD-AD66-3C37C0A18F8C}" destId="{9E4DF393-DD09-42A1-BB08-E0A65824D8CF}" srcOrd="0" destOrd="0" presId="urn:microsoft.com/office/officeart/2018/2/layout/IconVerticalSolidList"/>
    <dgm:cxn modelId="{38A47487-BA18-4270-AEFB-E6BD7C121927}" type="presOf" srcId="{411EBBB7-4D96-4245-AA9F-76EBE78453C4}" destId="{7CAC1BEB-1C67-4825-A7F9-BBA03F0308BC}" srcOrd="0" destOrd="0" presId="urn:microsoft.com/office/officeart/2018/2/layout/IconVerticalSolidList"/>
    <dgm:cxn modelId="{D44997AA-4470-414B-9106-9B685D58D85E}" srcId="{651A40A3-6259-49FD-AD66-3C37C0A18F8C}" destId="{411EBBB7-4D96-4245-AA9F-76EBE78453C4}" srcOrd="1" destOrd="0" parTransId="{45F1F1F7-FEF8-4CA8-9EB7-2CBCF2BB8C6A}" sibTransId="{4AE815C5-63BF-4EE7-AB0A-F62114D0C7D4}"/>
    <dgm:cxn modelId="{9A6DA9D0-A069-4CD8-8402-E6A011FEB312}" type="presOf" srcId="{27B4FBCA-E878-4FBF-9269-E9C40B2BA06D}" destId="{DBFFC2E5-FD1D-4E63-A791-CA1C36DB30BA}" srcOrd="0" destOrd="0" presId="urn:microsoft.com/office/officeart/2018/2/layout/IconVerticalSolidList"/>
    <dgm:cxn modelId="{3B42C9E5-2B39-411C-B436-98D2F89C98ED}" srcId="{651A40A3-6259-49FD-AD66-3C37C0A18F8C}" destId="{27B4FBCA-E878-4FBF-9269-E9C40B2BA06D}" srcOrd="0" destOrd="0" parTransId="{63052200-7408-4C4C-80DF-97D35A40D1D1}" sibTransId="{ADAD8186-82D5-4976-89AB-D64099634351}"/>
    <dgm:cxn modelId="{E254C4F8-785F-4F58-9BAD-B7EE4B2DAC47}" type="presParOf" srcId="{9E4DF393-DD09-42A1-BB08-E0A65824D8CF}" destId="{45E46372-3F72-420B-9F12-3025A43F6FDA}" srcOrd="0" destOrd="0" presId="urn:microsoft.com/office/officeart/2018/2/layout/IconVerticalSolidList"/>
    <dgm:cxn modelId="{4FB1A3F4-E20F-4D51-B578-9F7F6000B920}" type="presParOf" srcId="{45E46372-3F72-420B-9F12-3025A43F6FDA}" destId="{EF7AB70F-48B6-4912-A277-A12C5D02B1E3}" srcOrd="0" destOrd="0" presId="urn:microsoft.com/office/officeart/2018/2/layout/IconVerticalSolidList"/>
    <dgm:cxn modelId="{89311C00-E5F9-4C8A-A540-D059E2CD350B}" type="presParOf" srcId="{45E46372-3F72-420B-9F12-3025A43F6FDA}" destId="{F58E5273-B745-4820-A468-0873F558A661}" srcOrd="1" destOrd="0" presId="urn:microsoft.com/office/officeart/2018/2/layout/IconVerticalSolidList"/>
    <dgm:cxn modelId="{FA70FBFF-B848-4088-912D-3FDD114EADE3}" type="presParOf" srcId="{45E46372-3F72-420B-9F12-3025A43F6FDA}" destId="{E9A1293B-5222-4111-893F-7E4306CCA748}" srcOrd="2" destOrd="0" presId="urn:microsoft.com/office/officeart/2018/2/layout/IconVerticalSolidList"/>
    <dgm:cxn modelId="{A54ED713-4D19-4818-AD41-15FCBC3BA909}" type="presParOf" srcId="{45E46372-3F72-420B-9F12-3025A43F6FDA}" destId="{DBFFC2E5-FD1D-4E63-A791-CA1C36DB30BA}" srcOrd="3" destOrd="0" presId="urn:microsoft.com/office/officeart/2018/2/layout/IconVerticalSolidList"/>
    <dgm:cxn modelId="{E0B17E01-F087-4363-8C88-4FA6DB353E93}" type="presParOf" srcId="{9E4DF393-DD09-42A1-BB08-E0A65824D8CF}" destId="{3524FF53-3E5F-4730-87A0-C6FB59D5DDA9}" srcOrd="1" destOrd="0" presId="urn:microsoft.com/office/officeart/2018/2/layout/IconVerticalSolidList"/>
    <dgm:cxn modelId="{93CE4FED-AD48-476D-801F-D973355A4D81}" type="presParOf" srcId="{9E4DF393-DD09-42A1-BB08-E0A65824D8CF}" destId="{671D8DBC-75B5-447F-94E3-2D565428250E}" srcOrd="2" destOrd="0" presId="urn:microsoft.com/office/officeart/2018/2/layout/IconVerticalSolidList"/>
    <dgm:cxn modelId="{484A1672-2AB2-42DA-A474-4B6ED7DEAEF5}" type="presParOf" srcId="{671D8DBC-75B5-447F-94E3-2D565428250E}" destId="{61A72D43-6654-499A-AD3F-F3141DEB96BD}" srcOrd="0" destOrd="0" presId="urn:microsoft.com/office/officeart/2018/2/layout/IconVerticalSolidList"/>
    <dgm:cxn modelId="{766066E7-0B26-401D-873B-0BCF4D1E4E0A}" type="presParOf" srcId="{671D8DBC-75B5-447F-94E3-2D565428250E}" destId="{887DC35E-1A89-4EAE-9228-0241559F5CE3}" srcOrd="1" destOrd="0" presId="urn:microsoft.com/office/officeart/2018/2/layout/IconVerticalSolidList"/>
    <dgm:cxn modelId="{9619E17D-5D57-482B-8938-45A83C508844}" type="presParOf" srcId="{671D8DBC-75B5-447F-94E3-2D565428250E}" destId="{7AF37044-2674-4521-9C21-829FB4710D8B}" srcOrd="2" destOrd="0" presId="urn:microsoft.com/office/officeart/2018/2/layout/IconVerticalSolidList"/>
    <dgm:cxn modelId="{5E2E11BE-193F-41A4-B3E7-65806FCBB6B4}" type="presParOf" srcId="{671D8DBC-75B5-447F-94E3-2D565428250E}" destId="{7CAC1BEB-1C67-4825-A7F9-BBA03F0308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D616-0C85-4E95-AA54-6EB125173017}">
      <dsp:nvSpPr>
        <dsp:cNvPr id="0" name=""/>
        <dsp:cNvSpPr/>
      </dsp:nvSpPr>
      <dsp:spPr>
        <a:xfrm>
          <a:off x="0" y="180679"/>
          <a:ext cx="5607050" cy="10810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“Threaded joints shall be made using a thread joint sealing material.”</a:t>
          </a:r>
        </a:p>
      </dsp:txBody>
      <dsp:txXfrm>
        <a:off x="52774" y="233453"/>
        <a:ext cx="5501502" cy="975532"/>
      </dsp:txXfrm>
    </dsp:sp>
    <dsp:sp modelId="{878AFDAC-D239-4133-A13C-B8C09021D090}">
      <dsp:nvSpPr>
        <dsp:cNvPr id="0" name=""/>
        <dsp:cNvSpPr/>
      </dsp:nvSpPr>
      <dsp:spPr>
        <a:xfrm>
          <a:off x="0" y="1342399"/>
          <a:ext cx="5607050" cy="1081080"/>
        </a:xfrm>
        <a:prstGeom prst="roundRect">
          <a:avLst/>
        </a:prstGeom>
        <a:gradFill rotWithShape="0">
          <a:gsLst>
            <a:gs pos="0">
              <a:schemeClr val="accent2">
                <a:hueOff val="-3319393"/>
                <a:satOff val="17759"/>
                <a:lumOff val="131"/>
                <a:alphaOff val="0"/>
                <a:tint val="97000"/>
                <a:satMod val="100000"/>
                <a:lumMod val="102000"/>
              </a:schemeClr>
            </a:gs>
            <a:gs pos="50000">
              <a:schemeClr val="accent2">
                <a:hueOff val="-3319393"/>
                <a:satOff val="17759"/>
                <a:lumOff val="131"/>
                <a:alphaOff val="0"/>
                <a:shade val="100000"/>
                <a:satMod val="103000"/>
                <a:lumMod val="100000"/>
              </a:schemeClr>
            </a:gs>
            <a:gs pos="100000">
              <a:schemeClr val="accent2">
                <a:hueOff val="-3319393"/>
                <a:satOff val="17759"/>
                <a:lumOff val="13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Most common are pastes made with Teflon or Teflon tape.</a:t>
          </a:r>
        </a:p>
      </dsp:txBody>
      <dsp:txXfrm>
        <a:off x="52774" y="1395173"/>
        <a:ext cx="5501502" cy="975532"/>
      </dsp:txXfrm>
    </dsp:sp>
    <dsp:sp modelId="{2A483B7A-DCB1-4947-9E1E-8C30D9051FB7}">
      <dsp:nvSpPr>
        <dsp:cNvPr id="0" name=""/>
        <dsp:cNvSpPr/>
      </dsp:nvSpPr>
      <dsp:spPr>
        <a:xfrm>
          <a:off x="0" y="2504119"/>
          <a:ext cx="5607050" cy="1081080"/>
        </a:xfrm>
        <a:prstGeom prst="roundRect">
          <a:avLst/>
        </a:prstGeom>
        <a:gradFill rotWithShape="0">
          <a:gsLst>
            <a:gs pos="0">
              <a:schemeClr val="accent2">
                <a:hueOff val="-6638787"/>
                <a:satOff val="35519"/>
                <a:lumOff val="261"/>
                <a:alphaOff val="0"/>
                <a:tint val="97000"/>
                <a:satMod val="100000"/>
                <a:lumMod val="102000"/>
              </a:schemeClr>
            </a:gs>
            <a:gs pos="50000">
              <a:schemeClr val="accent2">
                <a:hueOff val="-6638787"/>
                <a:satOff val="35519"/>
                <a:lumOff val="261"/>
                <a:alphaOff val="0"/>
                <a:shade val="100000"/>
                <a:satMod val="103000"/>
                <a:lumMod val="100000"/>
              </a:schemeClr>
            </a:gs>
            <a:gs pos="100000">
              <a:schemeClr val="accent2">
                <a:hueOff val="-6638787"/>
                <a:satOff val="35519"/>
                <a:lumOff val="26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Must be a material that does not harden over time.</a:t>
          </a:r>
        </a:p>
      </dsp:txBody>
      <dsp:txXfrm>
        <a:off x="52774" y="2556893"/>
        <a:ext cx="5501502" cy="975532"/>
      </dsp:txXfrm>
    </dsp:sp>
    <dsp:sp modelId="{0CE46ACB-B3A8-4BB0-8AED-BB99C283F6A6}">
      <dsp:nvSpPr>
        <dsp:cNvPr id="0" name=""/>
        <dsp:cNvSpPr/>
      </dsp:nvSpPr>
      <dsp:spPr>
        <a:xfrm>
          <a:off x="0" y="3665840"/>
          <a:ext cx="5607050" cy="1081080"/>
        </a:xfrm>
        <a:prstGeom prst="roundRect">
          <a:avLst/>
        </a:prstGeom>
        <a:gradFill rotWithShape="0">
          <a:gsLst>
            <a:gs pos="0">
              <a:schemeClr val="accent2">
                <a:hueOff val="-9958180"/>
                <a:satOff val="53278"/>
                <a:lumOff val="392"/>
                <a:alphaOff val="0"/>
                <a:tint val="97000"/>
                <a:satMod val="100000"/>
                <a:lumMod val="102000"/>
              </a:schemeClr>
            </a:gs>
            <a:gs pos="50000">
              <a:schemeClr val="accent2">
                <a:hueOff val="-9958180"/>
                <a:satOff val="53278"/>
                <a:lumOff val="392"/>
                <a:alphaOff val="0"/>
                <a:shade val="100000"/>
                <a:satMod val="103000"/>
                <a:lumMod val="100000"/>
              </a:schemeClr>
            </a:gs>
            <a:gs pos="100000">
              <a:schemeClr val="accent2">
                <a:hueOff val="-9958180"/>
                <a:satOff val="53278"/>
                <a:lumOff val="39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Must be suitable for pipe and fitting materials used.</a:t>
          </a:r>
        </a:p>
      </dsp:txBody>
      <dsp:txXfrm>
        <a:off x="52774" y="3718614"/>
        <a:ext cx="5501502" cy="97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A8A2A-568C-4B1F-8632-11D3CD2229E9}">
      <dsp:nvSpPr>
        <dsp:cNvPr id="0" name=""/>
        <dsp:cNvSpPr/>
      </dsp:nvSpPr>
      <dsp:spPr>
        <a:xfrm>
          <a:off x="0" y="2974067"/>
          <a:ext cx="5607050" cy="195131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The exception to allow existing unlined chimney to continue to be used when replacing the appliance vented by the chimney has been removed.</a:t>
          </a:r>
        </a:p>
      </dsp:txBody>
      <dsp:txXfrm>
        <a:off x="0" y="2974067"/>
        <a:ext cx="5607050" cy="1951310"/>
      </dsp:txXfrm>
    </dsp:sp>
    <dsp:sp modelId="{8F5E76A5-FF6D-48D5-B32A-E05A78A33CEB}">
      <dsp:nvSpPr>
        <dsp:cNvPr id="0" name=""/>
        <dsp:cNvSpPr/>
      </dsp:nvSpPr>
      <dsp:spPr>
        <a:xfrm rot="10800000">
          <a:off x="0" y="2221"/>
          <a:ext cx="5607050" cy="3001115"/>
        </a:xfrm>
        <a:prstGeom prst="upArrowCallou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“Chimneys shall be lined in accordance with NFPA 211.”</a:t>
          </a:r>
        </a:p>
      </dsp:txBody>
      <dsp:txXfrm rot="10800000">
        <a:off x="0" y="2221"/>
        <a:ext cx="5607050" cy="1950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AB70F-48B6-4912-A277-A12C5D02B1E3}">
      <dsp:nvSpPr>
        <dsp:cNvPr id="0" name=""/>
        <dsp:cNvSpPr/>
      </dsp:nvSpPr>
      <dsp:spPr>
        <a:xfrm>
          <a:off x="0" y="431164"/>
          <a:ext cx="6072141" cy="18478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E5273-B745-4820-A468-0873F558A661}">
      <dsp:nvSpPr>
        <dsp:cNvPr id="0" name=""/>
        <dsp:cNvSpPr/>
      </dsp:nvSpPr>
      <dsp:spPr>
        <a:xfrm>
          <a:off x="558974" y="846931"/>
          <a:ext cx="1016317" cy="1016317"/>
        </a:xfrm>
        <a:prstGeom prst="lightningBolt">
          <a:avLst/>
        </a:prstGeom>
        <a:solidFill>
          <a:schemeClr val="accent2">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FFC2E5-FD1D-4E63-A791-CA1C36DB30BA}">
      <dsp:nvSpPr>
        <dsp:cNvPr id="0" name=""/>
        <dsp:cNvSpPr/>
      </dsp:nvSpPr>
      <dsp:spPr>
        <a:xfrm>
          <a:off x="2134266" y="431164"/>
          <a:ext cx="3937874" cy="184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64" tIns="195564" rIns="195564" bIns="195564" numCol="1" spcCol="1270" anchor="ctr" anchorCtr="0">
          <a:noAutofit/>
        </a:bodyPr>
        <a:lstStyle/>
        <a:p>
          <a:pPr marL="0" lvl="0" indent="0" algn="l" defTabSz="800100">
            <a:lnSpc>
              <a:spcPct val="90000"/>
            </a:lnSpc>
            <a:spcBef>
              <a:spcPct val="0"/>
            </a:spcBef>
            <a:spcAft>
              <a:spcPct val="35000"/>
            </a:spcAft>
            <a:buNone/>
          </a:pPr>
          <a:r>
            <a:rPr lang="en-US" sz="1800" kern="1200" dirty="0"/>
            <a:t>“125-volt AND 250-volt receptacles installed in basements and supplied by single-phase branch circuits rated 150 volts or less to ground shall have ground-fault circuit-interrupter protection for personnel.”</a:t>
          </a:r>
        </a:p>
      </dsp:txBody>
      <dsp:txXfrm>
        <a:off x="2134266" y="431164"/>
        <a:ext cx="3937874" cy="1847850"/>
      </dsp:txXfrm>
    </dsp:sp>
    <dsp:sp modelId="{61A72D43-6654-499A-AD3F-F3141DEB96BD}">
      <dsp:nvSpPr>
        <dsp:cNvPr id="0" name=""/>
        <dsp:cNvSpPr/>
      </dsp:nvSpPr>
      <dsp:spPr>
        <a:xfrm>
          <a:off x="0" y="2648585"/>
          <a:ext cx="6072141" cy="18478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DC35E-1A89-4EAE-9228-0241559F5CE3}">
      <dsp:nvSpPr>
        <dsp:cNvPr id="0" name=""/>
        <dsp:cNvSpPr/>
      </dsp:nvSpPr>
      <dsp:spPr>
        <a:xfrm>
          <a:off x="558974" y="3064351"/>
          <a:ext cx="1016317" cy="1016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AC1BEB-1C67-4825-A7F9-BBA03F0308BC}">
      <dsp:nvSpPr>
        <dsp:cNvPr id="0" name=""/>
        <dsp:cNvSpPr/>
      </dsp:nvSpPr>
      <dsp:spPr>
        <a:xfrm>
          <a:off x="2134266" y="2648585"/>
          <a:ext cx="3937874" cy="184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64" tIns="195564" rIns="195564" bIns="195564" numCol="1" spcCol="1270" anchor="ctr" anchorCtr="0">
          <a:noAutofit/>
        </a:bodyPr>
        <a:lstStyle/>
        <a:p>
          <a:pPr marL="0" lvl="0" indent="0" algn="l" defTabSz="1111250">
            <a:lnSpc>
              <a:spcPct val="90000"/>
            </a:lnSpc>
            <a:spcBef>
              <a:spcPct val="0"/>
            </a:spcBef>
            <a:spcAft>
              <a:spcPct val="35000"/>
            </a:spcAft>
            <a:buNone/>
          </a:pPr>
          <a:r>
            <a:rPr lang="en-US" sz="2500" kern="1200" dirty="0"/>
            <a:t>The requirement for unfinished basement areas has been expanded to include all basement areas.</a:t>
          </a:r>
        </a:p>
      </dsp:txBody>
      <dsp:txXfrm>
        <a:off x="2134266" y="2648585"/>
        <a:ext cx="3937874" cy="18478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17607CA-EBB2-4087-B49E-C16A8CEE743C}" type="datetimeFigureOut">
              <a:rPr lang="en-US" smtClean="0"/>
              <a:t>1/3/2023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B59E93C-6FBB-440D-8A0D-B6ADFAA9D726}" type="slidenum">
              <a:rPr lang="en-US" smtClean="0"/>
              <a:t>‹#›</a:t>
            </a:fld>
            <a:endParaRPr lang="en-US"/>
          </a:p>
        </p:txBody>
      </p:sp>
    </p:spTree>
    <p:extLst>
      <p:ext uri="{BB962C8B-B14F-4D97-AF65-F5344CB8AC3E}">
        <p14:creationId xmlns:p14="http://schemas.microsoft.com/office/powerpoint/2010/main" val="410178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1</a:t>
            </a:fld>
            <a:endParaRPr lang="en-US"/>
          </a:p>
        </p:txBody>
      </p:sp>
    </p:spTree>
    <p:extLst>
      <p:ext uri="{BB962C8B-B14F-4D97-AF65-F5344CB8AC3E}">
        <p14:creationId xmlns:p14="http://schemas.microsoft.com/office/powerpoint/2010/main" val="356326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13</a:t>
            </a:fld>
            <a:endParaRPr lang="en-US"/>
          </a:p>
        </p:txBody>
      </p:sp>
    </p:spTree>
    <p:extLst>
      <p:ext uri="{BB962C8B-B14F-4D97-AF65-F5344CB8AC3E}">
        <p14:creationId xmlns:p14="http://schemas.microsoft.com/office/powerpoint/2010/main" val="371803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14</a:t>
            </a:fld>
            <a:endParaRPr lang="en-US"/>
          </a:p>
        </p:txBody>
      </p:sp>
    </p:spTree>
    <p:extLst>
      <p:ext uri="{BB962C8B-B14F-4D97-AF65-F5344CB8AC3E}">
        <p14:creationId xmlns:p14="http://schemas.microsoft.com/office/powerpoint/2010/main" val="188774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15</a:t>
            </a:fld>
            <a:endParaRPr lang="en-US"/>
          </a:p>
        </p:txBody>
      </p:sp>
    </p:spTree>
    <p:extLst>
      <p:ext uri="{BB962C8B-B14F-4D97-AF65-F5344CB8AC3E}">
        <p14:creationId xmlns:p14="http://schemas.microsoft.com/office/powerpoint/2010/main" val="167344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18</a:t>
            </a:fld>
            <a:endParaRPr lang="en-US"/>
          </a:p>
        </p:txBody>
      </p:sp>
    </p:spTree>
    <p:extLst>
      <p:ext uri="{BB962C8B-B14F-4D97-AF65-F5344CB8AC3E}">
        <p14:creationId xmlns:p14="http://schemas.microsoft.com/office/powerpoint/2010/main" val="1546594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21</a:t>
            </a:fld>
            <a:endParaRPr lang="en-US"/>
          </a:p>
        </p:txBody>
      </p:sp>
    </p:spTree>
    <p:extLst>
      <p:ext uri="{BB962C8B-B14F-4D97-AF65-F5344CB8AC3E}">
        <p14:creationId xmlns:p14="http://schemas.microsoft.com/office/powerpoint/2010/main" val="22076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22</a:t>
            </a:fld>
            <a:endParaRPr lang="en-US"/>
          </a:p>
        </p:txBody>
      </p:sp>
    </p:spTree>
    <p:extLst>
      <p:ext uri="{BB962C8B-B14F-4D97-AF65-F5344CB8AC3E}">
        <p14:creationId xmlns:p14="http://schemas.microsoft.com/office/powerpoint/2010/main" val="164725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23</a:t>
            </a:fld>
            <a:endParaRPr lang="en-US"/>
          </a:p>
        </p:txBody>
      </p:sp>
    </p:spTree>
    <p:extLst>
      <p:ext uri="{BB962C8B-B14F-4D97-AF65-F5344CB8AC3E}">
        <p14:creationId xmlns:p14="http://schemas.microsoft.com/office/powerpoint/2010/main" val="233021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24</a:t>
            </a:fld>
            <a:endParaRPr lang="en-US"/>
          </a:p>
        </p:txBody>
      </p:sp>
    </p:spTree>
    <p:extLst>
      <p:ext uri="{BB962C8B-B14F-4D97-AF65-F5344CB8AC3E}">
        <p14:creationId xmlns:p14="http://schemas.microsoft.com/office/powerpoint/2010/main" val="9610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25</a:t>
            </a:fld>
            <a:endParaRPr lang="en-US"/>
          </a:p>
        </p:txBody>
      </p:sp>
    </p:spTree>
    <p:extLst>
      <p:ext uri="{BB962C8B-B14F-4D97-AF65-F5344CB8AC3E}">
        <p14:creationId xmlns:p14="http://schemas.microsoft.com/office/powerpoint/2010/main" val="448698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26</a:t>
            </a:fld>
            <a:endParaRPr lang="en-US"/>
          </a:p>
        </p:txBody>
      </p:sp>
    </p:spTree>
    <p:extLst>
      <p:ext uri="{BB962C8B-B14F-4D97-AF65-F5344CB8AC3E}">
        <p14:creationId xmlns:p14="http://schemas.microsoft.com/office/powerpoint/2010/main" val="221665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2</a:t>
            </a:fld>
            <a:endParaRPr lang="en-US"/>
          </a:p>
        </p:txBody>
      </p:sp>
    </p:spTree>
    <p:extLst>
      <p:ext uri="{BB962C8B-B14F-4D97-AF65-F5344CB8AC3E}">
        <p14:creationId xmlns:p14="http://schemas.microsoft.com/office/powerpoint/2010/main" val="65692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27</a:t>
            </a:fld>
            <a:endParaRPr lang="en-US"/>
          </a:p>
        </p:txBody>
      </p:sp>
    </p:spTree>
    <p:extLst>
      <p:ext uri="{BB962C8B-B14F-4D97-AF65-F5344CB8AC3E}">
        <p14:creationId xmlns:p14="http://schemas.microsoft.com/office/powerpoint/2010/main" val="620551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28</a:t>
            </a:fld>
            <a:endParaRPr lang="en-US"/>
          </a:p>
        </p:txBody>
      </p:sp>
    </p:spTree>
    <p:extLst>
      <p:ext uri="{BB962C8B-B14F-4D97-AF65-F5344CB8AC3E}">
        <p14:creationId xmlns:p14="http://schemas.microsoft.com/office/powerpoint/2010/main" val="393381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29</a:t>
            </a:fld>
            <a:endParaRPr lang="en-US"/>
          </a:p>
        </p:txBody>
      </p:sp>
    </p:spTree>
    <p:extLst>
      <p:ext uri="{BB962C8B-B14F-4D97-AF65-F5344CB8AC3E}">
        <p14:creationId xmlns:p14="http://schemas.microsoft.com/office/powerpoint/2010/main" val="3495283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30</a:t>
            </a:fld>
            <a:endParaRPr lang="en-US"/>
          </a:p>
        </p:txBody>
      </p:sp>
    </p:spTree>
    <p:extLst>
      <p:ext uri="{BB962C8B-B14F-4D97-AF65-F5344CB8AC3E}">
        <p14:creationId xmlns:p14="http://schemas.microsoft.com/office/powerpoint/2010/main" val="1360436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31</a:t>
            </a:fld>
            <a:endParaRPr lang="en-US"/>
          </a:p>
        </p:txBody>
      </p:sp>
    </p:spTree>
    <p:extLst>
      <p:ext uri="{BB962C8B-B14F-4D97-AF65-F5344CB8AC3E}">
        <p14:creationId xmlns:p14="http://schemas.microsoft.com/office/powerpoint/2010/main" val="572628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32</a:t>
            </a:fld>
            <a:endParaRPr lang="en-US"/>
          </a:p>
        </p:txBody>
      </p:sp>
    </p:spTree>
    <p:extLst>
      <p:ext uri="{BB962C8B-B14F-4D97-AF65-F5344CB8AC3E}">
        <p14:creationId xmlns:p14="http://schemas.microsoft.com/office/powerpoint/2010/main" val="1223217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33</a:t>
            </a:fld>
            <a:endParaRPr lang="en-US"/>
          </a:p>
        </p:txBody>
      </p:sp>
    </p:spTree>
    <p:extLst>
      <p:ext uri="{BB962C8B-B14F-4D97-AF65-F5344CB8AC3E}">
        <p14:creationId xmlns:p14="http://schemas.microsoft.com/office/powerpoint/2010/main" val="2495549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34</a:t>
            </a:fld>
            <a:endParaRPr lang="en-US"/>
          </a:p>
        </p:txBody>
      </p:sp>
    </p:spTree>
    <p:extLst>
      <p:ext uri="{BB962C8B-B14F-4D97-AF65-F5344CB8AC3E}">
        <p14:creationId xmlns:p14="http://schemas.microsoft.com/office/powerpoint/2010/main" val="1571499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35</a:t>
            </a:fld>
            <a:endParaRPr lang="en-US"/>
          </a:p>
        </p:txBody>
      </p:sp>
    </p:spTree>
    <p:extLst>
      <p:ext uri="{BB962C8B-B14F-4D97-AF65-F5344CB8AC3E}">
        <p14:creationId xmlns:p14="http://schemas.microsoft.com/office/powerpoint/2010/main" val="1099666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36</a:t>
            </a:fld>
            <a:endParaRPr lang="en-US"/>
          </a:p>
        </p:txBody>
      </p:sp>
    </p:spTree>
    <p:extLst>
      <p:ext uri="{BB962C8B-B14F-4D97-AF65-F5344CB8AC3E}">
        <p14:creationId xmlns:p14="http://schemas.microsoft.com/office/powerpoint/2010/main" val="234616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3</a:t>
            </a:fld>
            <a:endParaRPr lang="en-US"/>
          </a:p>
        </p:txBody>
      </p:sp>
    </p:spTree>
    <p:extLst>
      <p:ext uri="{BB962C8B-B14F-4D97-AF65-F5344CB8AC3E}">
        <p14:creationId xmlns:p14="http://schemas.microsoft.com/office/powerpoint/2010/main" val="1357172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37</a:t>
            </a:fld>
            <a:endParaRPr lang="en-US"/>
          </a:p>
        </p:txBody>
      </p:sp>
    </p:spTree>
    <p:extLst>
      <p:ext uri="{BB962C8B-B14F-4D97-AF65-F5344CB8AC3E}">
        <p14:creationId xmlns:p14="http://schemas.microsoft.com/office/powerpoint/2010/main" val="3676407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38</a:t>
            </a:fld>
            <a:endParaRPr lang="en-US"/>
          </a:p>
        </p:txBody>
      </p:sp>
    </p:spTree>
    <p:extLst>
      <p:ext uri="{BB962C8B-B14F-4D97-AF65-F5344CB8AC3E}">
        <p14:creationId xmlns:p14="http://schemas.microsoft.com/office/powerpoint/2010/main" val="1783695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39</a:t>
            </a:fld>
            <a:endParaRPr lang="en-US"/>
          </a:p>
        </p:txBody>
      </p:sp>
    </p:spTree>
    <p:extLst>
      <p:ext uri="{BB962C8B-B14F-4D97-AF65-F5344CB8AC3E}">
        <p14:creationId xmlns:p14="http://schemas.microsoft.com/office/powerpoint/2010/main" val="427504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40</a:t>
            </a:fld>
            <a:endParaRPr lang="en-US"/>
          </a:p>
        </p:txBody>
      </p:sp>
    </p:spTree>
    <p:extLst>
      <p:ext uri="{BB962C8B-B14F-4D97-AF65-F5344CB8AC3E}">
        <p14:creationId xmlns:p14="http://schemas.microsoft.com/office/powerpoint/2010/main" val="378593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4</a:t>
            </a:fld>
            <a:endParaRPr lang="en-US"/>
          </a:p>
        </p:txBody>
      </p:sp>
    </p:spTree>
    <p:extLst>
      <p:ext uri="{BB962C8B-B14F-4D97-AF65-F5344CB8AC3E}">
        <p14:creationId xmlns:p14="http://schemas.microsoft.com/office/powerpoint/2010/main" val="277726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5</a:t>
            </a:fld>
            <a:endParaRPr lang="en-US"/>
          </a:p>
        </p:txBody>
      </p:sp>
    </p:spTree>
    <p:extLst>
      <p:ext uri="{BB962C8B-B14F-4D97-AF65-F5344CB8AC3E}">
        <p14:creationId xmlns:p14="http://schemas.microsoft.com/office/powerpoint/2010/main" val="349761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6</a:t>
            </a:fld>
            <a:endParaRPr lang="en-US"/>
          </a:p>
        </p:txBody>
      </p:sp>
    </p:spTree>
    <p:extLst>
      <p:ext uri="{BB962C8B-B14F-4D97-AF65-F5344CB8AC3E}">
        <p14:creationId xmlns:p14="http://schemas.microsoft.com/office/powerpoint/2010/main" val="40206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7</a:t>
            </a:fld>
            <a:endParaRPr lang="en-US"/>
          </a:p>
        </p:txBody>
      </p:sp>
    </p:spTree>
    <p:extLst>
      <p:ext uri="{BB962C8B-B14F-4D97-AF65-F5344CB8AC3E}">
        <p14:creationId xmlns:p14="http://schemas.microsoft.com/office/powerpoint/2010/main" val="89875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9E93C-6FBB-440D-8A0D-B6ADFAA9D726}" type="slidenum">
              <a:rPr lang="en-US" smtClean="0"/>
              <a:t>9</a:t>
            </a:fld>
            <a:endParaRPr lang="en-US"/>
          </a:p>
        </p:txBody>
      </p:sp>
    </p:spTree>
    <p:extLst>
      <p:ext uri="{BB962C8B-B14F-4D97-AF65-F5344CB8AC3E}">
        <p14:creationId xmlns:p14="http://schemas.microsoft.com/office/powerpoint/2010/main" val="27849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9E93C-6FBB-440D-8A0D-B6ADFAA9D726}" type="slidenum">
              <a:rPr lang="en-US" smtClean="0"/>
              <a:t>10</a:t>
            </a:fld>
            <a:endParaRPr lang="en-US"/>
          </a:p>
        </p:txBody>
      </p:sp>
    </p:spTree>
    <p:extLst>
      <p:ext uri="{BB962C8B-B14F-4D97-AF65-F5344CB8AC3E}">
        <p14:creationId xmlns:p14="http://schemas.microsoft.com/office/powerpoint/2010/main" val="189116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1/3/2023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1/3/2023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1/3/2023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55127822@N07/589728950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www.polkadotchair.com/2010/07/if-you-build-it.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Sectional-type_overhead_garage_door.JP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midgetmomma.com/welcome-to-our-home-speed-que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codes.iccsafe.org/lookup/IBC2021P1_Ch31_Sec3115/1722" TargetMode="External"/><Relationship Id="rId4" Type="http://schemas.openxmlformats.org/officeDocument/2006/relationships/hyperlink" Target="http://asesoratenarquitectura.blogspot.com/2013/04/containers-para-vivir-el-dia-dia.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3983-F3A7-4ED2-901D-8A60D1435039}"/>
              </a:ext>
            </a:extLst>
          </p:cNvPr>
          <p:cNvSpPr>
            <a:spLocks noGrp="1"/>
          </p:cNvSpPr>
          <p:nvPr>
            <p:ph type="ctrTitle"/>
          </p:nvPr>
        </p:nvSpPr>
        <p:spPr/>
        <p:txBody>
          <a:bodyPr/>
          <a:lstStyle/>
          <a:p>
            <a:r>
              <a:rPr lang="en-US" dirty="0"/>
              <a:t>Significant Changes to the 2021 </a:t>
            </a:r>
            <a:r>
              <a:rPr lang="en-US" dirty="0" err="1"/>
              <a:t>irc</a:t>
            </a:r>
            <a:endParaRPr lang="en-US" dirty="0"/>
          </a:p>
        </p:txBody>
      </p:sp>
      <p:sp>
        <p:nvSpPr>
          <p:cNvPr id="3" name="Subtitle 2">
            <a:extLst>
              <a:ext uri="{FF2B5EF4-FFF2-40B4-BE49-F238E27FC236}">
                <a16:creationId xmlns:a16="http://schemas.microsoft.com/office/drawing/2014/main" id="{5302CD1C-6A5F-40F4-A7E1-88649C49B7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7800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3BEC-E21D-4A02-BDE4-81FAEBEBDD9F}"/>
              </a:ext>
            </a:extLst>
          </p:cNvPr>
          <p:cNvSpPr>
            <a:spLocks noGrp="1"/>
          </p:cNvSpPr>
          <p:nvPr>
            <p:ph type="title"/>
          </p:nvPr>
        </p:nvSpPr>
        <p:spPr>
          <a:xfrm>
            <a:off x="8312677" y="964692"/>
            <a:ext cx="3066937" cy="1188720"/>
          </a:xfrm>
        </p:spPr>
        <p:txBody>
          <a:bodyPr vert="horz" lIns="182880" tIns="182880" rIns="182880" bIns="182880" rtlCol="0" anchor="ctr" anchorCtr="1">
            <a:noAutofit/>
          </a:bodyPr>
          <a:lstStyle/>
          <a:p>
            <a:r>
              <a:rPr lang="en-US" sz="2000" dirty="0">
                <a:solidFill>
                  <a:schemeClr val="tx1">
                    <a:lumMod val="85000"/>
                    <a:lumOff val="15000"/>
                  </a:schemeClr>
                </a:solidFill>
              </a:rPr>
              <a:t>R310.1 emergency escape and rescue opening required</a:t>
            </a:r>
          </a:p>
        </p:txBody>
      </p:sp>
      <p:sp>
        <p:nvSpPr>
          <p:cNvPr id="41" name="Rectangle 32">
            <a:extLst>
              <a:ext uri="{FF2B5EF4-FFF2-40B4-BE49-F238E27FC236}">
                <a16:creationId xmlns:a16="http://schemas.microsoft.com/office/drawing/2014/main" id="{19279462-C377-4545-808A-BE333D100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4">
            <a:extLst>
              <a:ext uri="{FF2B5EF4-FFF2-40B4-BE49-F238E27FC236}">
                <a16:creationId xmlns:a16="http://schemas.microsoft.com/office/drawing/2014/main" id="{15B67055-73BA-466D-9A33-028775706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Diagram&#10;&#10;Description automatically generated">
            <a:extLst>
              <a:ext uri="{FF2B5EF4-FFF2-40B4-BE49-F238E27FC236}">
                <a16:creationId xmlns:a16="http://schemas.microsoft.com/office/drawing/2014/main" id="{9A31C147-F004-486F-905F-ACB0C85F48B7}"/>
              </a:ext>
            </a:extLst>
          </p:cNvPr>
          <p:cNvPicPr>
            <a:picLocks noGrp="1"/>
          </p:cNvPicPr>
          <p:nvPr>
            <p:ph type="pic" idx="1"/>
          </p:nvPr>
        </p:nvPicPr>
        <p:blipFill rotWithShape="1">
          <a:blip r:embed="rId3">
            <a:extLst>
              <a:ext uri="{28A0092B-C50C-407E-A947-70E740481C1C}">
                <a14:useLocalDpi xmlns:a14="http://schemas.microsoft.com/office/drawing/2010/main" val="0"/>
              </a:ext>
            </a:extLst>
          </a:blip>
          <a:stretch/>
        </p:blipFill>
        <p:spPr bwMode="auto">
          <a:xfrm>
            <a:off x="1307454" y="1293275"/>
            <a:ext cx="5634884" cy="4113226"/>
          </a:xfrm>
          <a:prstGeom prst="rect">
            <a:avLst/>
          </a:prstGeom>
        </p:spPr>
      </p:pic>
      <p:sp>
        <p:nvSpPr>
          <p:cNvPr id="4" name="Text Placeholder 3">
            <a:extLst>
              <a:ext uri="{FF2B5EF4-FFF2-40B4-BE49-F238E27FC236}">
                <a16:creationId xmlns:a16="http://schemas.microsoft.com/office/drawing/2014/main" id="{E575DD13-6AED-40EC-9558-FD8258D01854}"/>
              </a:ext>
            </a:extLst>
          </p:cNvPr>
          <p:cNvSpPr>
            <a:spLocks noGrp="1"/>
          </p:cNvSpPr>
          <p:nvPr>
            <p:ph type="body" sz="half" idx="2"/>
          </p:nvPr>
        </p:nvSpPr>
        <p:spPr>
          <a:xfrm>
            <a:off x="8311249" y="2638044"/>
            <a:ext cx="3063765" cy="3263206"/>
          </a:xfrm>
        </p:spPr>
        <p:txBody>
          <a:bodyPr vert="horz" lIns="91440" tIns="45720" rIns="91440" bIns="45720" rtlCol="0">
            <a:normAutofit/>
          </a:bodyPr>
          <a:lstStyle/>
          <a:p>
            <a:pPr indent="-228600" algn="l">
              <a:buFont typeface="Arial" panose="020B0604020202020204" pitchFamily="34" charset="0"/>
              <a:buChar char="•"/>
            </a:pPr>
            <a:r>
              <a:rPr lang="en-US" sz="1600" b="1" dirty="0">
                <a:solidFill>
                  <a:srgbClr val="FF0000"/>
                </a:solidFill>
              </a:rPr>
              <a:t>New Exception</a:t>
            </a:r>
          </a:p>
          <a:p>
            <a:pPr indent="-228600" algn="l">
              <a:buFont typeface="Arial" panose="020B0604020202020204" pitchFamily="34" charset="0"/>
              <a:buChar char="•"/>
            </a:pPr>
            <a:r>
              <a:rPr lang="en-US" sz="1600" dirty="0">
                <a:solidFill>
                  <a:schemeClr val="tx1">
                    <a:lumMod val="85000"/>
                    <a:lumOff val="15000"/>
                  </a:schemeClr>
                </a:solidFill>
              </a:rPr>
              <a:t>“3.  A yard shall not be required to open directly into a public way where the yard opens to an unobstructed path from the yard to the public way. Such a path shall have a width of not less than 36 inches.”</a:t>
            </a:r>
          </a:p>
        </p:txBody>
      </p:sp>
    </p:spTree>
    <p:extLst>
      <p:ext uri="{BB962C8B-B14F-4D97-AF65-F5344CB8AC3E}">
        <p14:creationId xmlns:p14="http://schemas.microsoft.com/office/powerpoint/2010/main" val="296069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64D09-B36A-4314-8AE2-0F225A0E5483}"/>
              </a:ext>
            </a:extLst>
          </p:cNvPr>
          <p:cNvPicPr>
            <a:picLocks noChangeAspect="1"/>
          </p:cNvPicPr>
          <p:nvPr/>
        </p:nvPicPr>
        <p:blipFill>
          <a:blip r:embed="rId2"/>
          <a:stretch>
            <a:fillRect/>
          </a:stretch>
        </p:blipFill>
        <p:spPr>
          <a:xfrm>
            <a:off x="8260908" y="1699864"/>
            <a:ext cx="3690946" cy="4798230"/>
          </a:xfrm>
          <a:prstGeom prst="rect">
            <a:avLst/>
          </a:prstGeom>
        </p:spPr>
      </p:pic>
      <p:sp>
        <p:nvSpPr>
          <p:cNvPr id="5" name="Title 4">
            <a:extLst>
              <a:ext uri="{FF2B5EF4-FFF2-40B4-BE49-F238E27FC236}">
                <a16:creationId xmlns:a16="http://schemas.microsoft.com/office/drawing/2014/main" id="{7C83D22C-5B3A-467A-9F0C-829498BC127C}"/>
              </a:ext>
            </a:extLst>
          </p:cNvPr>
          <p:cNvSpPr>
            <a:spLocks noGrp="1"/>
          </p:cNvSpPr>
          <p:nvPr>
            <p:ph type="title"/>
          </p:nvPr>
        </p:nvSpPr>
        <p:spPr>
          <a:xfrm>
            <a:off x="2231136" y="244255"/>
            <a:ext cx="7729728" cy="1188720"/>
          </a:xfrm>
        </p:spPr>
        <p:txBody>
          <a:bodyPr>
            <a:normAutofit/>
          </a:bodyPr>
          <a:lstStyle/>
          <a:p>
            <a:r>
              <a:rPr lang="en-US" dirty="0"/>
              <a:t> 310.7.1</a:t>
            </a:r>
            <a:br>
              <a:rPr lang="en-US" dirty="0"/>
            </a:br>
            <a:r>
              <a:rPr lang="en-US" dirty="0"/>
              <a:t>EERO in existing buildings</a:t>
            </a:r>
          </a:p>
        </p:txBody>
      </p:sp>
      <p:sp>
        <p:nvSpPr>
          <p:cNvPr id="6" name="Content Placeholder 5">
            <a:extLst>
              <a:ext uri="{FF2B5EF4-FFF2-40B4-BE49-F238E27FC236}">
                <a16:creationId xmlns:a16="http://schemas.microsoft.com/office/drawing/2014/main" id="{AAF29B85-9C5E-4B53-B60D-692B6EAE3288}"/>
              </a:ext>
            </a:extLst>
          </p:cNvPr>
          <p:cNvSpPr>
            <a:spLocks noGrp="1"/>
          </p:cNvSpPr>
          <p:nvPr>
            <p:ph idx="1"/>
          </p:nvPr>
        </p:nvSpPr>
        <p:spPr>
          <a:xfrm>
            <a:off x="415173" y="2056153"/>
            <a:ext cx="7380318" cy="3101983"/>
          </a:xfrm>
        </p:spPr>
        <p:txBody>
          <a:bodyPr>
            <a:normAutofit/>
          </a:bodyPr>
          <a:lstStyle/>
          <a:p>
            <a:r>
              <a:rPr lang="en-US" sz="2400" dirty="0"/>
              <a:t>In alterations or repairs of existing basements, EERO requirements have been relaxed to more closely follow the Property Maintenance specifications.  </a:t>
            </a:r>
          </a:p>
          <a:p>
            <a:r>
              <a:rPr lang="en-US" sz="2400" dirty="0"/>
              <a:t>This change reflects our current policy and practice.</a:t>
            </a:r>
          </a:p>
        </p:txBody>
      </p:sp>
    </p:spTree>
    <p:extLst>
      <p:ext uri="{BB962C8B-B14F-4D97-AF65-F5344CB8AC3E}">
        <p14:creationId xmlns:p14="http://schemas.microsoft.com/office/powerpoint/2010/main" val="261857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C8CD-70F0-4B82-92E7-246827CEABB7}"/>
              </a:ext>
            </a:extLst>
          </p:cNvPr>
          <p:cNvSpPr>
            <a:spLocks noGrp="1"/>
          </p:cNvSpPr>
          <p:nvPr>
            <p:ph type="title"/>
          </p:nvPr>
        </p:nvSpPr>
        <p:spPr/>
        <p:txBody>
          <a:bodyPr/>
          <a:lstStyle/>
          <a:p>
            <a:r>
              <a:rPr lang="en-US" dirty="0"/>
              <a:t>R311.7 / 311.8 – stairs and ramps</a:t>
            </a:r>
          </a:p>
        </p:txBody>
      </p:sp>
      <p:sp>
        <p:nvSpPr>
          <p:cNvPr id="3" name="Content Placeholder 2">
            <a:extLst>
              <a:ext uri="{FF2B5EF4-FFF2-40B4-BE49-F238E27FC236}">
                <a16:creationId xmlns:a16="http://schemas.microsoft.com/office/drawing/2014/main" id="{E9277EBA-0E44-4672-864B-415584D0A384}"/>
              </a:ext>
            </a:extLst>
          </p:cNvPr>
          <p:cNvSpPr>
            <a:spLocks noGrp="1"/>
          </p:cNvSpPr>
          <p:nvPr>
            <p:ph idx="1"/>
          </p:nvPr>
        </p:nvSpPr>
        <p:spPr/>
        <p:txBody>
          <a:bodyPr>
            <a:normAutofit/>
          </a:bodyPr>
          <a:lstStyle/>
          <a:p>
            <a:r>
              <a:rPr lang="en-US" sz="2400" dirty="0"/>
              <a:t>Language added to clarify that the code does NOT apply to stairs outside the home, unless attached to a porch, deck, or building.   </a:t>
            </a:r>
          </a:p>
          <a:p>
            <a:endParaRPr lang="en-US" sz="2400" dirty="0"/>
          </a:p>
          <a:p>
            <a:r>
              <a:rPr lang="en-US" sz="2400" dirty="0"/>
              <a:t>Also allows for non-compliant stairs to serve crawlspaces or non-habitable attics.</a:t>
            </a:r>
          </a:p>
        </p:txBody>
      </p:sp>
    </p:spTree>
    <p:extLst>
      <p:ext uri="{BB962C8B-B14F-4D97-AF65-F5344CB8AC3E}">
        <p14:creationId xmlns:p14="http://schemas.microsoft.com/office/powerpoint/2010/main" val="80628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711D-F885-4D9C-A736-0CDADBD02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D0BD6-AEEA-4017-BBBC-D8B46ABC0F41}"/>
              </a:ext>
            </a:extLst>
          </p:cNvPr>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sz="2800" dirty="0"/>
              <a:t>Smoke alarms</a:t>
            </a:r>
            <a:br>
              <a:rPr lang="en-US" sz="2800" dirty="0"/>
            </a:br>
            <a:r>
              <a:rPr lang="en-US" sz="2800" dirty="0"/>
              <a:t>R314.3 location</a:t>
            </a:r>
          </a:p>
        </p:txBody>
      </p:sp>
      <p:sp>
        <p:nvSpPr>
          <p:cNvPr id="4" name="Text Placeholder 3">
            <a:extLst>
              <a:ext uri="{FF2B5EF4-FFF2-40B4-BE49-F238E27FC236}">
                <a16:creationId xmlns:a16="http://schemas.microsoft.com/office/drawing/2014/main" id="{17776FF1-04D2-4FF2-842F-A9A002168ABD}"/>
              </a:ext>
            </a:extLst>
          </p:cNvPr>
          <p:cNvSpPr>
            <a:spLocks noGrp="1"/>
          </p:cNvSpPr>
          <p:nvPr>
            <p:ph type="body" sz="half" idx="2"/>
          </p:nvPr>
        </p:nvSpPr>
        <p:spPr>
          <a:xfrm>
            <a:off x="804672" y="2858703"/>
            <a:ext cx="4475892" cy="3042547"/>
          </a:xfrm>
        </p:spPr>
        <p:txBody>
          <a:bodyPr vert="horz" lIns="91440" tIns="45720" rIns="91440" bIns="45720" rtlCol="0">
            <a:normAutofit/>
          </a:bodyPr>
          <a:lstStyle/>
          <a:p>
            <a:r>
              <a:rPr lang="en-US" sz="1800" b="1" dirty="0">
                <a:solidFill>
                  <a:srgbClr val="FF0000"/>
                </a:solidFill>
              </a:rPr>
              <a:t>New location requirement </a:t>
            </a:r>
          </a:p>
          <a:p>
            <a:pPr algn="l"/>
            <a:r>
              <a:rPr lang="en-US" sz="1800" dirty="0"/>
              <a:t>“5.  In the hallway and in the room open to the hallway in dwelling units where the ceiling height of a room open to a hallway serving bedrooms exceeds that of the hallway by 24 inches or more.”</a:t>
            </a:r>
          </a:p>
        </p:txBody>
      </p:sp>
      <p:sp>
        <p:nvSpPr>
          <p:cNvPr id="12" name="Rectangle 11">
            <a:extLst>
              <a:ext uri="{FF2B5EF4-FFF2-40B4-BE49-F238E27FC236}">
                <a16:creationId xmlns:a16="http://schemas.microsoft.com/office/drawing/2014/main" id="{7D1E115A-87CB-4627-9D20-1D9C4234F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4E457A0-E55E-4B4F-A727-BD61C631B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A08E448C-1C21-4DEE-99B9-B58486041791}"/>
              </a:ext>
            </a:extLst>
          </p:cNvPr>
          <p:cNvPicPr>
            <a:picLocks noGrp="1"/>
          </p:cNvPicPr>
          <p:nvPr>
            <p:ph type="pic" idx="1"/>
          </p:nvPr>
        </p:nvPicPr>
        <p:blipFill rotWithShape="1">
          <a:blip r:embed="rId3">
            <a:extLst>
              <a:ext uri="{28A0092B-C50C-407E-A947-70E740481C1C}">
                <a14:useLocalDpi xmlns:a14="http://schemas.microsoft.com/office/drawing/2010/main" val="0"/>
              </a:ext>
            </a:extLst>
          </a:blip>
          <a:stretch/>
        </p:blipFill>
        <p:spPr bwMode="auto">
          <a:xfrm>
            <a:off x="6733032" y="1740892"/>
            <a:ext cx="4818888" cy="3376213"/>
          </a:xfrm>
          <a:prstGeom prst="rect">
            <a:avLst/>
          </a:prstGeom>
        </p:spPr>
      </p:pic>
      <p:sp>
        <p:nvSpPr>
          <p:cNvPr id="6" name="TextBox 5">
            <a:extLst>
              <a:ext uri="{FF2B5EF4-FFF2-40B4-BE49-F238E27FC236}">
                <a16:creationId xmlns:a16="http://schemas.microsoft.com/office/drawing/2014/main" id="{4CDD4894-C240-4F33-9EA2-C27BF6545285}"/>
              </a:ext>
            </a:extLst>
          </p:cNvPr>
          <p:cNvSpPr txBox="1"/>
          <p:nvPr/>
        </p:nvSpPr>
        <p:spPr>
          <a:xfrm>
            <a:off x="6593876" y="186931"/>
            <a:ext cx="5182637" cy="369332"/>
          </a:xfrm>
          <a:prstGeom prst="rect">
            <a:avLst/>
          </a:prstGeom>
          <a:noFill/>
        </p:spPr>
        <p:txBody>
          <a:bodyPr wrap="none" rtlCol="0">
            <a:spAutoFit/>
          </a:bodyPr>
          <a:lstStyle/>
          <a:p>
            <a:r>
              <a:rPr lang="en-US" b="1" dirty="0">
                <a:solidFill>
                  <a:srgbClr val="FF0000"/>
                </a:solidFill>
              </a:rPr>
              <a:t>New Location Requirement for Smoke Alarms</a:t>
            </a:r>
          </a:p>
        </p:txBody>
      </p:sp>
    </p:spTree>
    <p:extLst>
      <p:ext uri="{BB962C8B-B14F-4D97-AF65-F5344CB8AC3E}">
        <p14:creationId xmlns:p14="http://schemas.microsoft.com/office/powerpoint/2010/main" val="204771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F0CD24-571C-4ADC-82C5-760E365217A2}"/>
              </a:ext>
            </a:extLst>
          </p:cNvPr>
          <p:cNvPicPr>
            <a:picLocks noChangeAspect="1"/>
          </p:cNvPicPr>
          <p:nvPr/>
        </p:nvPicPr>
        <p:blipFill rotWithShape="1">
          <a:blip r:embed="rId3"/>
          <a:srcRect l="10204" t="23596" r="58269" b="16679"/>
          <a:stretch/>
        </p:blipFill>
        <p:spPr>
          <a:xfrm>
            <a:off x="-1" y="0"/>
            <a:ext cx="12228323" cy="6858000"/>
          </a:xfrm>
          <a:prstGeom prst="rect">
            <a:avLst/>
          </a:prstGeom>
        </p:spPr>
      </p:pic>
    </p:spTree>
    <p:extLst>
      <p:ext uri="{BB962C8B-B14F-4D97-AF65-F5344CB8AC3E}">
        <p14:creationId xmlns:p14="http://schemas.microsoft.com/office/powerpoint/2010/main" val="267192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ree, outdoor&#10;&#10;Description automatically generated">
            <a:extLst>
              <a:ext uri="{FF2B5EF4-FFF2-40B4-BE49-F238E27FC236}">
                <a16:creationId xmlns:a16="http://schemas.microsoft.com/office/drawing/2014/main" id="{B114E97F-0A8A-4F65-8996-1516C43783C5}"/>
              </a:ext>
            </a:extLst>
          </p:cNvPr>
          <p:cNvPicPr>
            <a:picLocks noChangeAspect="1"/>
          </p:cNvPicPr>
          <p:nvPr/>
        </p:nvPicPr>
        <p:blipFill rotWithShape="1">
          <a:blip r:embed="rId3">
            <a:alphaModFix amt="85000"/>
            <a:extLst>
              <a:ext uri="{837473B0-CC2E-450A-ABE3-18F120FF3D39}">
                <a1611:picAttrSrcUrl xmlns:a1611="http://schemas.microsoft.com/office/drawing/2016/11/main" r:id="rId4"/>
              </a:ext>
            </a:extLst>
          </a:blip>
          <a:srcRect t="3181" b="12233"/>
          <a:stretch/>
        </p:blipFill>
        <p:spPr>
          <a:xfrm>
            <a:off x="20" y="10"/>
            <a:ext cx="12191980" cy="6857990"/>
          </a:xfrm>
          <a:prstGeom prst="rect">
            <a:avLst/>
          </a:prstGeom>
        </p:spPr>
      </p:pic>
      <p:sp>
        <p:nvSpPr>
          <p:cNvPr id="2" name="Title 1">
            <a:extLst>
              <a:ext uri="{FF2B5EF4-FFF2-40B4-BE49-F238E27FC236}">
                <a16:creationId xmlns:a16="http://schemas.microsoft.com/office/drawing/2014/main" id="{D8AE8515-3993-4BC1-BCC4-B320777C4E5C}"/>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Storm shelters</a:t>
            </a:r>
            <a:br>
              <a:rPr lang="en-US">
                <a:solidFill>
                  <a:schemeClr val="tx1"/>
                </a:solidFill>
              </a:rPr>
            </a:br>
            <a:r>
              <a:rPr lang="en-US">
                <a:solidFill>
                  <a:schemeClr val="tx1"/>
                </a:solidFill>
              </a:rPr>
              <a:t>R323.1.1 Sealed documentation</a:t>
            </a:r>
          </a:p>
        </p:txBody>
      </p:sp>
      <p:sp>
        <p:nvSpPr>
          <p:cNvPr id="3" name="Content Placeholder 2">
            <a:extLst>
              <a:ext uri="{FF2B5EF4-FFF2-40B4-BE49-F238E27FC236}">
                <a16:creationId xmlns:a16="http://schemas.microsoft.com/office/drawing/2014/main" id="{5829D1BC-CC21-4C8D-828D-B8E498AA2057}"/>
              </a:ext>
            </a:extLst>
          </p:cNvPr>
          <p:cNvSpPr>
            <a:spLocks noGrp="1"/>
          </p:cNvSpPr>
          <p:nvPr>
            <p:ph idx="1"/>
          </p:nvPr>
        </p:nvSpPr>
        <p:spPr>
          <a:xfrm>
            <a:off x="2231136" y="2638044"/>
            <a:ext cx="7729728" cy="3101983"/>
          </a:xfrm>
        </p:spPr>
        <p:txBody>
          <a:bodyPr>
            <a:normAutofit/>
          </a:bodyPr>
          <a:lstStyle/>
          <a:p>
            <a:pPr algn="ctr"/>
            <a:r>
              <a:rPr lang="en-US" sz="2400" b="1" dirty="0">
                <a:solidFill>
                  <a:srgbClr val="FF0000"/>
                </a:solidFill>
              </a:rPr>
              <a:t>New Section</a:t>
            </a:r>
          </a:p>
          <a:p>
            <a:r>
              <a:rPr lang="en-US" dirty="0"/>
              <a:t>“The construction documents for all structural components and impact protective systems of the storm shelter shall be prepared and sealed by a registered design professional indicating that the design meets the criteria of ICC 500.”</a:t>
            </a:r>
          </a:p>
          <a:p>
            <a:r>
              <a:rPr lang="en-US" dirty="0"/>
              <a:t>“Exception: Storm shelters, structural components and impact-protective systems that are listed and labeled to indicate compliance with ICC 500.”</a:t>
            </a:r>
          </a:p>
          <a:p>
            <a:endParaRPr lang="en-US" dirty="0"/>
          </a:p>
        </p:txBody>
      </p:sp>
      <p:sp>
        <p:nvSpPr>
          <p:cNvPr id="6" name="TextBox 5">
            <a:extLst>
              <a:ext uri="{FF2B5EF4-FFF2-40B4-BE49-F238E27FC236}">
                <a16:creationId xmlns:a16="http://schemas.microsoft.com/office/drawing/2014/main" id="{6B0C5BE3-0EF9-44A9-9184-2D72C9FA09E6}"/>
              </a:ext>
            </a:extLst>
          </p:cNvPr>
          <p:cNvSpPr txBox="1"/>
          <p:nvPr/>
        </p:nvSpPr>
        <p:spPr>
          <a:xfrm>
            <a:off x="9900988" y="6657945"/>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55127822@N07/589728950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6998697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5192-1746-45BC-B14D-28633F2470EB}"/>
              </a:ext>
            </a:extLst>
          </p:cNvPr>
          <p:cNvSpPr>
            <a:spLocks noGrp="1"/>
          </p:cNvSpPr>
          <p:nvPr>
            <p:ph type="title"/>
          </p:nvPr>
        </p:nvSpPr>
        <p:spPr>
          <a:xfrm>
            <a:off x="2255840" y="226067"/>
            <a:ext cx="7729728" cy="1188720"/>
          </a:xfrm>
        </p:spPr>
        <p:txBody>
          <a:bodyPr>
            <a:normAutofit/>
          </a:bodyPr>
          <a:lstStyle/>
          <a:p>
            <a:r>
              <a:rPr lang="en-US" dirty="0"/>
              <a:t>315.2 – Carbon monoxide alarms</a:t>
            </a:r>
          </a:p>
        </p:txBody>
      </p:sp>
      <p:sp>
        <p:nvSpPr>
          <p:cNvPr id="3" name="Content Placeholder 2">
            <a:extLst>
              <a:ext uri="{FF2B5EF4-FFF2-40B4-BE49-F238E27FC236}">
                <a16:creationId xmlns:a16="http://schemas.microsoft.com/office/drawing/2014/main" id="{3045023C-9F38-4ED1-87C7-A9EE7AB97FDB}"/>
              </a:ext>
            </a:extLst>
          </p:cNvPr>
          <p:cNvSpPr>
            <a:spLocks noGrp="1"/>
          </p:cNvSpPr>
          <p:nvPr>
            <p:ph idx="1"/>
          </p:nvPr>
        </p:nvSpPr>
        <p:spPr>
          <a:xfrm>
            <a:off x="2268192" y="1666542"/>
            <a:ext cx="7729728" cy="2166549"/>
          </a:xfrm>
        </p:spPr>
        <p:txBody>
          <a:bodyPr/>
          <a:lstStyle/>
          <a:p>
            <a:r>
              <a:rPr lang="en-US" dirty="0"/>
              <a:t>Change of exception 3 will require alarms to be installed for all fuel fired appliance repairs or installation. </a:t>
            </a:r>
          </a:p>
          <a:p>
            <a:r>
              <a:rPr lang="en-US" dirty="0"/>
              <a:t>2021:</a:t>
            </a:r>
          </a:p>
          <a:p>
            <a:r>
              <a:rPr lang="en-US" dirty="0"/>
              <a:t>2.Installation, alteration or repairs of plumbing </a:t>
            </a:r>
            <a:r>
              <a:rPr lang="en-US" strike="sngStrike" dirty="0"/>
              <a:t>or mechanical </a:t>
            </a:r>
            <a:r>
              <a:rPr lang="en-US" dirty="0"/>
              <a:t>systems.</a:t>
            </a:r>
          </a:p>
          <a:p>
            <a:r>
              <a:rPr lang="en-US" b="1" i="0" u="sng" dirty="0">
                <a:effectLst/>
                <a:latin typeface="Roboto" panose="02000000000000000000" pitchFamily="2" charset="0"/>
              </a:rPr>
              <a:t>3.</a:t>
            </a:r>
            <a:r>
              <a:rPr lang="en-US" b="0" i="0" u="sng" dirty="0">
                <a:effectLst/>
                <a:latin typeface="Roboto" panose="02000000000000000000" pitchFamily="2" charset="0"/>
              </a:rPr>
              <a:t>Installation, alteration or repairs of mechanical systems that are not fuel fired</a:t>
            </a:r>
            <a:endParaRPr lang="en-US" u="sng" dirty="0">
              <a:latin typeface="Roboto" panose="02000000000000000000" pitchFamily="2" charset="0"/>
            </a:endParaRPr>
          </a:p>
          <a:p>
            <a:endParaRPr lang="en-US" dirty="0"/>
          </a:p>
        </p:txBody>
      </p:sp>
      <p:pic>
        <p:nvPicPr>
          <p:cNvPr id="5" name="Picture 4">
            <a:extLst>
              <a:ext uri="{FF2B5EF4-FFF2-40B4-BE49-F238E27FC236}">
                <a16:creationId xmlns:a16="http://schemas.microsoft.com/office/drawing/2014/main" id="{8319E4E9-4F41-4988-BFEA-0781E89D7639}"/>
              </a:ext>
            </a:extLst>
          </p:cNvPr>
          <p:cNvPicPr>
            <a:picLocks noChangeAspect="1"/>
          </p:cNvPicPr>
          <p:nvPr/>
        </p:nvPicPr>
        <p:blipFill>
          <a:blip r:embed="rId2"/>
          <a:stretch>
            <a:fillRect/>
          </a:stretch>
        </p:blipFill>
        <p:spPr>
          <a:xfrm>
            <a:off x="2194080" y="4034702"/>
            <a:ext cx="7754432" cy="2076740"/>
          </a:xfrm>
          <a:prstGeom prst="rect">
            <a:avLst/>
          </a:prstGeom>
        </p:spPr>
      </p:pic>
    </p:spTree>
    <p:extLst>
      <p:ext uri="{BB962C8B-B14F-4D97-AF65-F5344CB8AC3E}">
        <p14:creationId xmlns:p14="http://schemas.microsoft.com/office/powerpoint/2010/main" val="413476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9DFF-EF9A-4CE3-AE18-E771F91C83C7}"/>
              </a:ext>
            </a:extLst>
          </p:cNvPr>
          <p:cNvSpPr>
            <a:spLocks noGrp="1"/>
          </p:cNvSpPr>
          <p:nvPr>
            <p:ph type="title"/>
          </p:nvPr>
        </p:nvSpPr>
        <p:spPr/>
        <p:txBody>
          <a:bodyPr/>
          <a:lstStyle/>
          <a:p>
            <a:r>
              <a:rPr lang="en-US" dirty="0"/>
              <a:t>320 Accessibility for </a:t>
            </a:r>
            <a:br>
              <a:rPr lang="en-US" dirty="0"/>
            </a:br>
            <a:r>
              <a:rPr lang="en-US" dirty="0"/>
              <a:t>live / work units</a:t>
            </a:r>
          </a:p>
        </p:txBody>
      </p:sp>
      <p:sp>
        <p:nvSpPr>
          <p:cNvPr id="3" name="Content Placeholder 2">
            <a:extLst>
              <a:ext uri="{FF2B5EF4-FFF2-40B4-BE49-F238E27FC236}">
                <a16:creationId xmlns:a16="http://schemas.microsoft.com/office/drawing/2014/main" id="{DE544D32-E2F4-4918-B0A6-E5570EF3719E}"/>
              </a:ext>
            </a:extLst>
          </p:cNvPr>
          <p:cNvSpPr>
            <a:spLocks noGrp="1"/>
          </p:cNvSpPr>
          <p:nvPr>
            <p:ph idx="1"/>
          </p:nvPr>
        </p:nvSpPr>
        <p:spPr/>
        <p:txBody>
          <a:bodyPr>
            <a:normAutofit/>
          </a:bodyPr>
          <a:lstStyle/>
          <a:p>
            <a:r>
              <a:rPr lang="en-US" sz="2400" dirty="0"/>
              <a:t>This section reference will need to be amended to reflect our focus on Federal guidelines rather than chapter 11 of the IBC.</a:t>
            </a:r>
          </a:p>
        </p:txBody>
      </p:sp>
    </p:spTree>
    <p:extLst>
      <p:ext uri="{BB962C8B-B14F-4D97-AF65-F5344CB8AC3E}">
        <p14:creationId xmlns:p14="http://schemas.microsoft.com/office/powerpoint/2010/main" val="228741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6C88-2606-48EE-A2A5-C61976A744C4}"/>
              </a:ext>
            </a:extLst>
          </p:cNvPr>
          <p:cNvSpPr>
            <a:spLocks noGrp="1"/>
          </p:cNvSpPr>
          <p:nvPr>
            <p:ph type="title"/>
          </p:nvPr>
        </p:nvSpPr>
        <p:spPr/>
        <p:txBody>
          <a:bodyPr/>
          <a:lstStyle/>
          <a:p>
            <a:r>
              <a:rPr lang="en-US" dirty="0"/>
              <a:t>Building construction</a:t>
            </a:r>
          </a:p>
        </p:txBody>
      </p:sp>
      <p:sp>
        <p:nvSpPr>
          <p:cNvPr id="3" name="Text Placeholder 2">
            <a:extLst>
              <a:ext uri="{FF2B5EF4-FFF2-40B4-BE49-F238E27FC236}">
                <a16:creationId xmlns:a16="http://schemas.microsoft.com/office/drawing/2014/main" id="{3CD4C079-1921-4733-A63E-36BF6788D713}"/>
              </a:ext>
            </a:extLst>
          </p:cNvPr>
          <p:cNvSpPr>
            <a:spLocks noGrp="1"/>
          </p:cNvSpPr>
          <p:nvPr>
            <p:ph type="body" idx="1"/>
          </p:nvPr>
        </p:nvSpPr>
        <p:spPr/>
        <p:txBody>
          <a:bodyPr>
            <a:normAutofit/>
          </a:bodyPr>
          <a:lstStyle/>
          <a:p>
            <a:r>
              <a:rPr lang="en-US" sz="2800" b="1" dirty="0"/>
              <a:t>Ch 4 through 10</a:t>
            </a:r>
          </a:p>
        </p:txBody>
      </p:sp>
    </p:spTree>
    <p:extLst>
      <p:ext uri="{BB962C8B-B14F-4D97-AF65-F5344CB8AC3E}">
        <p14:creationId xmlns:p14="http://schemas.microsoft.com/office/powerpoint/2010/main" val="152036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6E02-6818-4291-AD3A-7DC25AB5922B}"/>
              </a:ext>
            </a:extLst>
          </p:cNvPr>
          <p:cNvSpPr>
            <a:spLocks noGrp="1"/>
          </p:cNvSpPr>
          <p:nvPr>
            <p:ph type="title"/>
          </p:nvPr>
        </p:nvSpPr>
        <p:spPr/>
        <p:txBody>
          <a:bodyPr>
            <a:normAutofit fontScale="90000"/>
          </a:bodyPr>
          <a:lstStyle/>
          <a:p>
            <a:r>
              <a:rPr lang="en-US" dirty="0"/>
              <a:t>BIPV (tesla?) do not need the MFD walk path – when no shock hazard</a:t>
            </a:r>
          </a:p>
        </p:txBody>
      </p:sp>
      <p:sp>
        <p:nvSpPr>
          <p:cNvPr id="3" name="Content Placeholder 2">
            <a:extLst>
              <a:ext uri="{FF2B5EF4-FFF2-40B4-BE49-F238E27FC236}">
                <a16:creationId xmlns:a16="http://schemas.microsoft.com/office/drawing/2014/main" id="{978BDDA5-8E4B-42C2-8358-6FB3DE4A5AA7}"/>
              </a:ext>
            </a:extLst>
          </p:cNvPr>
          <p:cNvSpPr>
            <a:spLocks noGrp="1"/>
          </p:cNvSpPr>
          <p:nvPr>
            <p:ph idx="1"/>
          </p:nvPr>
        </p:nvSpPr>
        <p:spPr/>
        <p:txBody>
          <a:bodyPr/>
          <a:lstStyle/>
          <a:p>
            <a:r>
              <a:rPr lang="en-US" dirty="0"/>
              <a:t>Firefighter impact?</a:t>
            </a:r>
          </a:p>
        </p:txBody>
      </p:sp>
    </p:spTree>
    <p:extLst>
      <p:ext uri="{BB962C8B-B14F-4D97-AF65-F5344CB8AC3E}">
        <p14:creationId xmlns:p14="http://schemas.microsoft.com/office/powerpoint/2010/main" val="257481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F898-B5C0-435A-800B-D33C87A9DE9D}"/>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BA92EDE7-06AB-487E-B05E-8CC515CDCAD9}"/>
              </a:ext>
            </a:extLst>
          </p:cNvPr>
          <p:cNvSpPr>
            <a:spLocks noGrp="1"/>
          </p:cNvSpPr>
          <p:nvPr>
            <p:ph type="body" idx="1"/>
          </p:nvPr>
        </p:nvSpPr>
        <p:spPr/>
        <p:txBody>
          <a:bodyPr>
            <a:normAutofit/>
          </a:bodyPr>
          <a:lstStyle/>
          <a:p>
            <a:r>
              <a:rPr lang="en-US" sz="2800" b="1" dirty="0"/>
              <a:t>Chapter 2</a:t>
            </a:r>
          </a:p>
        </p:txBody>
      </p:sp>
    </p:spTree>
    <p:extLst>
      <p:ext uri="{BB962C8B-B14F-4D97-AF65-F5344CB8AC3E}">
        <p14:creationId xmlns:p14="http://schemas.microsoft.com/office/powerpoint/2010/main" val="188392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7B7B-AA0A-4D0D-9FB5-55AF87B68B68}"/>
              </a:ext>
            </a:extLst>
          </p:cNvPr>
          <p:cNvSpPr>
            <a:spLocks noGrp="1"/>
          </p:cNvSpPr>
          <p:nvPr>
            <p:ph type="title"/>
          </p:nvPr>
        </p:nvSpPr>
        <p:spPr/>
        <p:txBody>
          <a:bodyPr/>
          <a:lstStyle/>
          <a:p>
            <a:r>
              <a:rPr lang="en-US" dirty="0"/>
              <a:t>Habitable attics - 326</a:t>
            </a:r>
          </a:p>
        </p:txBody>
      </p:sp>
      <p:sp>
        <p:nvSpPr>
          <p:cNvPr id="3" name="Content Placeholder 2">
            <a:extLst>
              <a:ext uri="{FF2B5EF4-FFF2-40B4-BE49-F238E27FC236}">
                <a16:creationId xmlns:a16="http://schemas.microsoft.com/office/drawing/2014/main" id="{2937EC14-3A42-4921-8A61-EE342DEC3E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2319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F5711D-F885-4D9C-A736-0CDADBD02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611A0D-5174-48EB-8042-9C3F96943879}"/>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solidFill>
                  <a:srgbClr val="262626"/>
                </a:solidFill>
              </a:rPr>
              <a:t>R507.4 Deck post height</a:t>
            </a:r>
          </a:p>
        </p:txBody>
      </p:sp>
      <p:sp>
        <p:nvSpPr>
          <p:cNvPr id="6" name="Content Placeholder 5">
            <a:extLst>
              <a:ext uri="{FF2B5EF4-FFF2-40B4-BE49-F238E27FC236}">
                <a16:creationId xmlns:a16="http://schemas.microsoft.com/office/drawing/2014/main" id="{016F3B9C-AF73-4246-AB42-3AACA1D38D68}"/>
              </a:ext>
            </a:extLst>
          </p:cNvPr>
          <p:cNvSpPr>
            <a:spLocks noGrp="1"/>
          </p:cNvSpPr>
          <p:nvPr>
            <p:ph idx="1"/>
          </p:nvPr>
        </p:nvSpPr>
        <p:spPr>
          <a:xfrm>
            <a:off x="804672" y="2858703"/>
            <a:ext cx="4475892" cy="3042547"/>
          </a:xfrm>
        </p:spPr>
        <p:txBody>
          <a:bodyPr>
            <a:normAutofit/>
          </a:bodyPr>
          <a:lstStyle/>
          <a:p>
            <a:r>
              <a:rPr lang="en-US" sz="2400" dirty="0">
                <a:solidFill>
                  <a:srgbClr val="FFFFFF"/>
                </a:solidFill>
              </a:rPr>
              <a:t>Updated</a:t>
            </a:r>
            <a:r>
              <a:rPr lang="en-US" dirty="0">
                <a:solidFill>
                  <a:srgbClr val="FFFFFF"/>
                </a:solidFill>
              </a:rPr>
              <a:t> </a:t>
            </a:r>
            <a:r>
              <a:rPr lang="en-US" sz="2400" dirty="0">
                <a:solidFill>
                  <a:srgbClr val="FFFFFF"/>
                </a:solidFill>
              </a:rPr>
              <a:t>table  </a:t>
            </a:r>
          </a:p>
          <a:p>
            <a:endParaRPr lang="en-US" sz="2400" dirty="0">
              <a:solidFill>
                <a:srgbClr val="FFFFFF"/>
              </a:solidFill>
            </a:endParaRPr>
          </a:p>
          <a:p>
            <a:r>
              <a:rPr lang="en-US" sz="2400" dirty="0">
                <a:solidFill>
                  <a:srgbClr val="FFFFFF"/>
                </a:solidFill>
              </a:rPr>
              <a:t>NOTE – this is an example of the code expanding in a way that benefits contractors.  This table was much more conservative last edition. </a:t>
            </a:r>
          </a:p>
          <a:p>
            <a:endParaRPr lang="en-US" dirty="0">
              <a:solidFill>
                <a:srgbClr val="FFFFFF"/>
              </a:solidFill>
            </a:endParaRPr>
          </a:p>
        </p:txBody>
      </p:sp>
      <p:sp>
        <p:nvSpPr>
          <p:cNvPr id="15" name="Rectangle 14">
            <a:extLst>
              <a:ext uri="{FF2B5EF4-FFF2-40B4-BE49-F238E27FC236}">
                <a16:creationId xmlns:a16="http://schemas.microsoft.com/office/drawing/2014/main" id="{7D1E115A-87CB-4627-9D20-1D9C4234F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4E457A0-E55E-4B4F-A727-BD61C631B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D3CB05-62EA-45E4-B8E0-FDC212BA046B}"/>
              </a:ext>
            </a:extLst>
          </p:cNvPr>
          <p:cNvPicPr preferRelativeResize="0">
            <a:picLocks/>
          </p:cNvPicPr>
          <p:nvPr/>
        </p:nvPicPr>
        <p:blipFill rotWithShape="1">
          <a:blip r:embed="rId3"/>
          <a:stretch/>
        </p:blipFill>
        <p:spPr>
          <a:xfrm>
            <a:off x="5457353" y="1210576"/>
            <a:ext cx="6734647" cy="3935356"/>
          </a:xfrm>
          <a:prstGeom prst="rect">
            <a:avLst/>
          </a:prstGeom>
          <a:ln w="31750">
            <a:noFill/>
          </a:ln>
        </p:spPr>
      </p:pic>
    </p:spTree>
    <p:extLst>
      <p:ext uri="{BB962C8B-B14F-4D97-AF65-F5344CB8AC3E}">
        <p14:creationId xmlns:p14="http://schemas.microsoft.com/office/powerpoint/2010/main" val="216478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379C-F0DE-4978-B65C-E7CAC1A79187}"/>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1900">
                <a:solidFill>
                  <a:schemeClr val="tx1">
                    <a:lumMod val="85000"/>
                    <a:lumOff val="15000"/>
                  </a:schemeClr>
                </a:solidFill>
              </a:rPr>
              <a:t>decks</a:t>
            </a:r>
            <a:br>
              <a:rPr lang="en-US" sz="1900">
                <a:solidFill>
                  <a:schemeClr val="tx1">
                    <a:lumMod val="85000"/>
                    <a:lumOff val="15000"/>
                  </a:schemeClr>
                </a:solidFill>
              </a:rPr>
            </a:br>
            <a:r>
              <a:rPr lang="en-US" sz="1900">
                <a:solidFill>
                  <a:schemeClr val="tx1">
                    <a:lumMod val="85000"/>
                    <a:lumOff val="15000"/>
                  </a:schemeClr>
                </a:solidFill>
              </a:rPr>
              <a:t>R507.10 Exterior guards</a:t>
            </a:r>
          </a:p>
        </p:txBody>
      </p:sp>
      <p:sp>
        <p:nvSpPr>
          <p:cNvPr id="4" name="Text Placeholder 3">
            <a:extLst>
              <a:ext uri="{FF2B5EF4-FFF2-40B4-BE49-F238E27FC236}">
                <a16:creationId xmlns:a16="http://schemas.microsoft.com/office/drawing/2014/main" id="{13E9DE18-A1CF-4C4C-B575-E3C92EE56758}"/>
              </a:ext>
            </a:extLst>
          </p:cNvPr>
          <p:cNvSpPr>
            <a:spLocks noGrp="1"/>
          </p:cNvSpPr>
          <p:nvPr>
            <p:ph type="body" sz="half" idx="2"/>
          </p:nvPr>
        </p:nvSpPr>
        <p:spPr>
          <a:xfrm>
            <a:off x="804670" y="2640692"/>
            <a:ext cx="3044952" cy="3255252"/>
          </a:xfrm>
        </p:spPr>
        <p:txBody>
          <a:bodyPr vert="horz" lIns="91440" tIns="45720" rIns="91440" bIns="45720" rtlCol="0">
            <a:normAutofit lnSpcReduction="10000"/>
          </a:bodyPr>
          <a:lstStyle/>
          <a:p>
            <a:pPr indent="-228600">
              <a:buFont typeface="Arial" panose="020B0604020202020204" pitchFamily="34" charset="0"/>
              <a:buChar char="•"/>
            </a:pPr>
            <a:r>
              <a:rPr lang="en-US" sz="2400" dirty="0">
                <a:solidFill>
                  <a:schemeClr val="bg1"/>
                </a:solidFill>
              </a:rPr>
              <a:t>New Section</a:t>
            </a:r>
          </a:p>
          <a:p>
            <a:pPr indent="-228600">
              <a:buFont typeface="Arial" panose="020B0604020202020204" pitchFamily="34" charset="0"/>
              <a:buChar char="•"/>
            </a:pPr>
            <a:r>
              <a:rPr lang="en-US" sz="1800" dirty="0">
                <a:solidFill>
                  <a:schemeClr val="bg1"/>
                </a:solidFill>
              </a:rPr>
              <a:t>R507.10.1  through R507.10.4</a:t>
            </a:r>
          </a:p>
          <a:p>
            <a:pPr indent="-228600" algn="l">
              <a:buFont typeface="Arial" panose="020B0604020202020204" pitchFamily="34" charset="0"/>
              <a:buChar char="•"/>
            </a:pPr>
            <a:r>
              <a:rPr lang="en-US" sz="1800" dirty="0">
                <a:solidFill>
                  <a:schemeClr val="bg1"/>
                </a:solidFill>
              </a:rPr>
              <a:t>The new provisions reinforce the need for a load path from the guard and rail into the deck joists, beams or blocking to which a guard is connected. End grain connections for guard’s fasteners are prohibited.</a:t>
            </a:r>
          </a:p>
        </p:txBody>
      </p:sp>
      <p:pic>
        <p:nvPicPr>
          <p:cNvPr id="6" name="Content Placeholder 5" descr="A picture containing building, outdoor, roof&#10;&#10;Description automatically generated">
            <a:extLst>
              <a:ext uri="{FF2B5EF4-FFF2-40B4-BE49-F238E27FC236}">
                <a16:creationId xmlns:a16="http://schemas.microsoft.com/office/drawing/2014/main" id="{4F58E189-7368-4947-9827-87CA1027C1D5}"/>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6201" r="10432" b="-1"/>
          <a:stretch/>
        </p:blipFill>
        <p:spPr>
          <a:xfrm>
            <a:off x="4654296" y="10"/>
            <a:ext cx="7537704" cy="6857990"/>
          </a:xfrm>
          <a:prstGeom prst="rect">
            <a:avLst/>
          </a:prstGeom>
        </p:spPr>
      </p:pic>
      <p:sp>
        <p:nvSpPr>
          <p:cNvPr id="7" name="TextBox 6">
            <a:extLst>
              <a:ext uri="{FF2B5EF4-FFF2-40B4-BE49-F238E27FC236}">
                <a16:creationId xmlns:a16="http://schemas.microsoft.com/office/drawing/2014/main" id="{8D642262-F9C3-427F-BA5E-0B895D9E8CFE}"/>
              </a:ext>
            </a:extLst>
          </p:cNvPr>
          <p:cNvSpPr txBox="1"/>
          <p:nvPr/>
        </p:nvSpPr>
        <p:spPr>
          <a:xfrm>
            <a:off x="9570770" y="6657945"/>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olkadotchair.com/2010/07/if-you-build-i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34428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A5BAD43-1050-4DA2-A7EA-795213F5B091}"/>
              </a:ext>
            </a:extLst>
          </p:cNvPr>
          <p:cNvSpPr>
            <a:spLocks noGrp="1"/>
          </p:cNvSpPr>
          <p:nvPr>
            <p:ph type="subTitle" idx="1"/>
          </p:nvPr>
        </p:nvSpPr>
        <p:spPr>
          <a:xfrm>
            <a:off x="1685925" y="428625"/>
            <a:ext cx="9372600" cy="6257925"/>
          </a:xfrm>
        </p:spPr>
        <p:txBody>
          <a:bodyPr>
            <a:normAutofit/>
          </a:bodyPr>
          <a:lstStyle/>
          <a:p>
            <a:pPr algn="l"/>
            <a:r>
              <a:rPr lang="en-US" b="1" dirty="0"/>
              <a:t>R507.10.1 Support of guards.</a:t>
            </a:r>
          </a:p>
          <a:p>
            <a:pPr algn="l"/>
            <a:r>
              <a:rPr lang="en-US" dirty="0"/>
              <a:t>Where guards are supported on deck framing, guard loads shall be transferred to the deck framing with a continuous load path to the deck joists.</a:t>
            </a:r>
          </a:p>
          <a:p>
            <a:pPr algn="l"/>
            <a:r>
              <a:rPr lang="en-US" b="1" dirty="0"/>
              <a:t>R507.10.1.1 Guards supported by side of deck framing.</a:t>
            </a:r>
          </a:p>
          <a:p>
            <a:pPr algn="l"/>
            <a:r>
              <a:rPr lang="en-US" dirty="0"/>
              <a:t>Where guards are connected to the interior or exterior side of a deck joist or beam, the joist or beam shall be connected to the adjacent joists to prevent rotation of the joist or beam. Connections relying only on fasteners in end grain withdrawal are not permitted.</a:t>
            </a:r>
          </a:p>
          <a:p>
            <a:pPr algn="l"/>
            <a:r>
              <a:rPr lang="en-US" b="1" dirty="0"/>
              <a:t>R507.10.1.2 Guards supported on top of deck framing.</a:t>
            </a:r>
          </a:p>
          <a:p>
            <a:pPr algn="l"/>
            <a:r>
              <a:rPr lang="en-US" dirty="0"/>
              <a:t>Where guards are mounted on top of the decking, the guards shall be connected to the deck framing or blocking and installed in accordance with manufacturer's instructions to transfer the guard loads to the adjacent joists.</a:t>
            </a:r>
          </a:p>
          <a:p>
            <a:pPr algn="l"/>
            <a:r>
              <a:rPr lang="en-US" b="1" dirty="0"/>
              <a:t>R507.10.2 Wood posts at deck guards.</a:t>
            </a:r>
          </a:p>
          <a:p>
            <a:pPr algn="l"/>
            <a:r>
              <a:rPr lang="en-US" dirty="0"/>
              <a:t>Where 4-inch by 4-inch (102 mm by 102 mm) wood posts support guard loads applied to the top of the guard, such posts shall not be notched at the connection to the supporting structure.</a:t>
            </a:r>
          </a:p>
        </p:txBody>
      </p:sp>
    </p:spTree>
    <p:extLst>
      <p:ext uri="{BB962C8B-B14F-4D97-AF65-F5344CB8AC3E}">
        <p14:creationId xmlns:p14="http://schemas.microsoft.com/office/powerpoint/2010/main" val="52901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Picture 4" descr="A house with garage doors&#10;&#10;Description automatically generated with low confidence">
            <a:extLst>
              <a:ext uri="{FF2B5EF4-FFF2-40B4-BE49-F238E27FC236}">
                <a16:creationId xmlns:a16="http://schemas.microsoft.com/office/drawing/2014/main" id="{B918E7FB-CAFA-4246-97AF-7246BAA3A710}"/>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t="10442" b="5289"/>
          <a:stretch/>
        </p:blipFill>
        <p:spPr>
          <a:xfrm>
            <a:off x="20" y="10"/>
            <a:ext cx="12191980" cy="6857990"/>
          </a:xfrm>
          <a:prstGeom prst="rect">
            <a:avLst/>
          </a:prstGeom>
        </p:spPr>
      </p:pic>
      <p:sp>
        <p:nvSpPr>
          <p:cNvPr id="2" name="Title 1">
            <a:extLst>
              <a:ext uri="{FF2B5EF4-FFF2-40B4-BE49-F238E27FC236}">
                <a16:creationId xmlns:a16="http://schemas.microsoft.com/office/drawing/2014/main" id="{6B71C877-499D-4F18-A4CF-4929D73B4D63}"/>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R609.4.1 garage door labeling</a:t>
            </a:r>
          </a:p>
        </p:txBody>
      </p:sp>
      <p:sp>
        <p:nvSpPr>
          <p:cNvPr id="3" name="Content Placeholder 2">
            <a:extLst>
              <a:ext uri="{FF2B5EF4-FFF2-40B4-BE49-F238E27FC236}">
                <a16:creationId xmlns:a16="http://schemas.microsoft.com/office/drawing/2014/main" id="{3D3186F7-34E6-4B21-B97F-12C5162026F8}"/>
              </a:ext>
            </a:extLst>
          </p:cNvPr>
          <p:cNvSpPr>
            <a:spLocks noGrp="1"/>
          </p:cNvSpPr>
          <p:nvPr>
            <p:ph idx="1"/>
          </p:nvPr>
        </p:nvSpPr>
        <p:spPr>
          <a:xfrm>
            <a:off x="2231136" y="2638044"/>
            <a:ext cx="7729728" cy="3101983"/>
          </a:xfrm>
        </p:spPr>
        <p:txBody>
          <a:bodyPr>
            <a:normAutofit/>
          </a:bodyPr>
          <a:lstStyle/>
          <a:p>
            <a:pPr algn="ctr"/>
            <a:r>
              <a:rPr lang="en-US" sz="2400" b="1" dirty="0">
                <a:solidFill>
                  <a:srgbClr val="FF0000"/>
                </a:solidFill>
              </a:rPr>
              <a:t>New Section</a:t>
            </a:r>
          </a:p>
          <a:p>
            <a:r>
              <a:rPr lang="en-US" sz="2400" dirty="0"/>
              <a:t>“Garage doors shall be labeled with a permanent label by the manufacturer.</a:t>
            </a:r>
          </a:p>
          <a:p>
            <a:r>
              <a:rPr lang="en-US" sz="2400" dirty="0"/>
              <a:t>The label shall identify the manufacturer, the model/serial number, wind pressure rating, installation instruction drawing reference number, and the test standard.”</a:t>
            </a:r>
          </a:p>
          <a:p>
            <a:endParaRPr lang="en-US" dirty="0"/>
          </a:p>
        </p:txBody>
      </p:sp>
      <p:sp>
        <p:nvSpPr>
          <p:cNvPr id="6" name="TextBox 5">
            <a:extLst>
              <a:ext uri="{FF2B5EF4-FFF2-40B4-BE49-F238E27FC236}">
                <a16:creationId xmlns:a16="http://schemas.microsoft.com/office/drawing/2014/main" id="{34C7DF52-F548-4130-84CB-AEAB49372F83}"/>
              </a:ext>
            </a:extLst>
          </p:cNvPr>
          <p:cNvSpPr txBox="1"/>
          <p:nvPr/>
        </p:nvSpPr>
        <p:spPr>
          <a:xfrm>
            <a:off x="9771145" y="6657945"/>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File:Sectional-type_overhead_garage_door.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956068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D519-9387-4C8F-AF7B-802F3A82665E}"/>
              </a:ext>
            </a:extLst>
          </p:cNvPr>
          <p:cNvSpPr>
            <a:spLocks noGrp="1"/>
          </p:cNvSpPr>
          <p:nvPr>
            <p:ph type="title"/>
          </p:nvPr>
        </p:nvSpPr>
        <p:spPr/>
        <p:txBody>
          <a:bodyPr/>
          <a:lstStyle/>
          <a:p>
            <a:r>
              <a:rPr lang="en-US" dirty="0"/>
              <a:t>R702.7 Vapor retarders</a:t>
            </a:r>
          </a:p>
        </p:txBody>
      </p:sp>
      <p:sp>
        <p:nvSpPr>
          <p:cNvPr id="3" name="Content Placeholder 2">
            <a:extLst>
              <a:ext uri="{FF2B5EF4-FFF2-40B4-BE49-F238E27FC236}">
                <a16:creationId xmlns:a16="http://schemas.microsoft.com/office/drawing/2014/main" id="{1E160316-E665-4E67-A9E4-EF53225D4E6F}"/>
              </a:ext>
            </a:extLst>
          </p:cNvPr>
          <p:cNvSpPr>
            <a:spLocks noGrp="1"/>
          </p:cNvSpPr>
          <p:nvPr>
            <p:ph idx="1"/>
          </p:nvPr>
        </p:nvSpPr>
        <p:spPr/>
        <p:txBody>
          <a:bodyPr>
            <a:normAutofit/>
          </a:bodyPr>
          <a:lstStyle/>
          <a:p>
            <a:r>
              <a:rPr lang="en-US" sz="2400" dirty="0"/>
              <a:t>“A vapor retarder shall be provided on the interior side of frame walls of the class indicated in R702(2), including compliance with Table R702.7(3) or R702.7(4) where applicable.”</a:t>
            </a:r>
          </a:p>
          <a:p>
            <a:r>
              <a:rPr lang="en-US" sz="2400" dirty="0"/>
              <a:t>An interior vapor retarder is </a:t>
            </a:r>
            <a:r>
              <a:rPr lang="en-US" sz="2400" dirty="0">
                <a:solidFill>
                  <a:srgbClr val="FF0000"/>
                </a:solidFill>
              </a:rPr>
              <a:t>NOT</a:t>
            </a:r>
            <a:r>
              <a:rPr lang="en-US" sz="2400" dirty="0"/>
              <a:t> required in our climate zone (4A).</a:t>
            </a:r>
          </a:p>
        </p:txBody>
      </p:sp>
    </p:spTree>
    <p:extLst>
      <p:ext uri="{BB962C8B-B14F-4D97-AF65-F5344CB8AC3E}">
        <p14:creationId xmlns:p14="http://schemas.microsoft.com/office/powerpoint/2010/main" val="23791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F125-E506-49EC-B787-6327B57712FD}"/>
              </a:ext>
            </a:extLst>
          </p:cNvPr>
          <p:cNvSpPr>
            <a:spLocks noGrp="1"/>
          </p:cNvSpPr>
          <p:nvPr>
            <p:ph type="title"/>
          </p:nvPr>
        </p:nvSpPr>
        <p:spPr/>
        <p:txBody>
          <a:bodyPr/>
          <a:lstStyle/>
          <a:p>
            <a:r>
              <a:rPr lang="en-US" dirty="0"/>
              <a:t>Fuel gas</a:t>
            </a:r>
          </a:p>
        </p:txBody>
      </p:sp>
      <p:sp>
        <p:nvSpPr>
          <p:cNvPr id="3" name="Text Placeholder 2">
            <a:extLst>
              <a:ext uri="{FF2B5EF4-FFF2-40B4-BE49-F238E27FC236}">
                <a16:creationId xmlns:a16="http://schemas.microsoft.com/office/drawing/2014/main" id="{D58A5181-DC5E-4C30-BFA5-61E723C52E21}"/>
              </a:ext>
            </a:extLst>
          </p:cNvPr>
          <p:cNvSpPr>
            <a:spLocks noGrp="1"/>
          </p:cNvSpPr>
          <p:nvPr>
            <p:ph type="body" idx="1"/>
          </p:nvPr>
        </p:nvSpPr>
        <p:spPr/>
        <p:txBody>
          <a:bodyPr>
            <a:normAutofit/>
          </a:bodyPr>
          <a:lstStyle/>
          <a:p>
            <a:r>
              <a:rPr lang="en-US" sz="2400" b="1" dirty="0"/>
              <a:t>Ch 24</a:t>
            </a:r>
          </a:p>
        </p:txBody>
      </p:sp>
    </p:spTree>
    <p:extLst>
      <p:ext uri="{BB962C8B-B14F-4D97-AF65-F5344CB8AC3E}">
        <p14:creationId xmlns:p14="http://schemas.microsoft.com/office/powerpoint/2010/main" val="2821009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16B760-6B06-4E93-84FF-4524B179D0A7}"/>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sz="2600">
                <a:solidFill>
                  <a:schemeClr val="bg1"/>
                </a:solidFill>
              </a:rPr>
              <a:t>G2414.8.3 threaded joint sealing</a:t>
            </a:r>
          </a:p>
        </p:txBody>
      </p:sp>
      <p:graphicFrame>
        <p:nvGraphicFramePr>
          <p:cNvPr id="8" name="Content Placeholder 5">
            <a:extLst>
              <a:ext uri="{FF2B5EF4-FFF2-40B4-BE49-F238E27FC236}">
                <a16:creationId xmlns:a16="http://schemas.microsoft.com/office/drawing/2014/main" id="{848BDDA4-363B-4162-BD09-78BC4DCAD63F}"/>
              </a:ext>
            </a:extLst>
          </p:cNvPr>
          <p:cNvGraphicFramePr>
            <a:graphicFrameLocks noGrp="1"/>
          </p:cNvGraphicFramePr>
          <p:nvPr>
            <p:ph idx="1"/>
            <p:extLst>
              <p:ext uri="{D42A27DB-BD31-4B8C-83A1-F6EECF244321}">
                <p14:modId xmlns:p14="http://schemas.microsoft.com/office/powerpoint/2010/main" val="2468346524"/>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96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CFADC-2F65-450E-90E1-762F8DA1CB59}"/>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sz="2600">
                <a:solidFill>
                  <a:schemeClr val="bg1"/>
                </a:solidFill>
              </a:rPr>
              <a:t>G2427.5.5.1 chimney lining</a:t>
            </a:r>
          </a:p>
        </p:txBody>
      </p:sp>
      <p:graphicFrame>
        <p:nvGraphicFramePr>
          <p:cNvPr id="5" name="Content Placeholder 2">
            <a:extLst>
              <a:ext uri="{FF2B5EF4-FFF2-40B4-BE49-F238E27FC236}">
                <a16:creationId xmlns:a16="http://schemas.microsoft.com/office/drawing/2014/main" id="{873A80DC-11A3-4A1F-A5D2-EB074B68E61C}"/>
              </a:ext>
            </a:extLst>
          </p:cNvPr>
          <p:cNvGraphicFramePr>
            <a:graphicFrameLocks noGrp="1"/>
          </p:cNvGraphicFramePr>
          <p:nvPr>
            <p:ph idx="1"/>
            <p:extLst>
              <p:ext uri="{D42A27DB-BD31-4B8C-83A1-F6EECF244321}">
                <p14:modId xmlns:p14="http://schemas.microsoft.com/office/powerpoint/2010/main" val="1962101448"/>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667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501A-6D7D-4448-9238-8B3CE8C027B5}"/>
              </a:ext>
            </a:extLst>
          </p:cNvPr>
          <p:cNvSpPr>
            <a:spLocks noGrp="1"/>
          </p:cNvSpPr>
          <p:nvPr>
            <p:ph type="title"/>
          </p:nvPr>
        </p:nvSpPr>
        <p:spPr/>
        <p:txBody>
          <a:bodyPr/>
          <a:lstStyle/>
          <a:p>
            <a:r>
              <a:rPr lang="en-US" dirty="0"/>
              <a:t>Plumbing</a:t>
            </a:r>
          </a:p>
        </p:txBody>
      </p:sp>
      <p:sp>
        <p:nvSpPr>
          <p:cNvPr id="3" name="Text Placeholder 2">
            <a:extLst>
              <a:ext uri="{FF2B5EF4-FFF2-40B4-BE49-F238E27FC236}">
                <a16:creationId xmlns:a16="http://schemas.microsoft.com/office/drawing/2014/main" id="{6CC1507C-1A19-4633-8510-2F6F260710AE}"/>
              </a:ext>
            </a:extLst>
          </p:cNvPr>
          <p:cNvSpPr>
            <a:spLocks noGrp="1"/>
          </p:cNvSpPr>
          <p:nvPr>
            <p:ph type="body" idx="1"/>
          </p:nvPr>
        </p:nvSpPr>
        <p:spPr/>
        <p:txBody>
          <a:bodyPr>
            <a:normAutofit/>
          </a:bodyPr>
          <a:lstStyle/>
          <a:p>
            <a:r>
              <a:rPr lang="en-US" sz="2800" b="1" dirty="0"/>
              <a:t>Ch 29 thru 33</a:t>
            </a:r>
          </a:p>
        </p:txBody>
      </p:sp>
    </p:spTree>
    <p:extLst>
      <p:ext uri="{BB962C8B-B14F-4D97-AF65-F5344CB8AC3E}">
        <p14:creationId xmlns:p14="http://schemas.microsoft.com/office/powerpoint/2010/main" val="11713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B64F-A166-47CE-A5F5-6EE70608A566}"/>
              </a:ext>
            </a:extLst>
          </p:cNvPr>
          <p:cNvSpPr>
            <a:spLocks noGrp="1"/>
          </p:cNvSpPr>
          <p:nvPr>
            <p:ph type="title"/>
          </p:nvPr>
        </p:nvSpPr>
        <p:spPr>
          <a:xfrm>
            <a:off x="804672" y="964692"/>
            <a:ext cx="3066937" cy="1188720"/>
          </a:xfrm>
        </p:spPr>
        <p:txBody>
          <a:bodyPr>
            <a:normAutofit/>
          </a:bodyPr>
          <a:lstStyle/>
          <a:p>
            <a:r>
              <a:rPr lang="en-US" sz="2000"/>
              <a:t>R202 Grade </a:t>
            </a:r>
            <a:r>
              <a:rPr lang="en-US" sz="2000" dirty="0"/>
              <a:t>floor </a:t>
            </a:r>
            <a:r>
              <a:rPr lang="en-US" sz="2000" dirty="0" err="1"/>
              <a:t>eero</a:t>
            </a:r>
            <a:endParaRPr lang="en-US" sz="2000" dirty="0"/>
          </a:p>
        </p:txBody>
      </p:sp>
      <p:sp>
        <p:nvSpPr>
          <p:cNvPr id="3" name="Content Placeholder 2">
            <a:extLst>
              <a:ext uri="{FF2B5EF4-FFF2-40B4-BE49-F238E27FC236}">
                <a16:creationId xmlns:a16="http://schemas.microsoft.com/office/drawing/2014/main" id="{E59DA3BE-0166-4623-B2A5-A0985B6590C8}"/>
              </a:ext>
            </a:extLst>
          </p:cNvPr>
          <p:cNvSpPr>
            <a:spLocks noGrp="1"/>
          </p:cNvSpPr>
          <p:nvPr>
            <p:ph idx="1"/>
          </p:nvPr>
        </p:nvSpPr>
        <p:spPr>
          <a:xfrm>
            <a:off x="803244" y="2638044"/>
            <a:ext cx="3063765" cy="3263206"/>
          </a:xfrm>
        </p:spPr>
        <p:txBody>
          <a:bodyPr>
            <a:normAutofit/>
          </a:bodyPr>
          <a:lstStyle/>
          <a:p>
            <a:r>
              <a:rPr lang="en-US" dirty="0"/>
              <a:t>Moot if we stick with the 5.7sq.ft for ALL EERO</a:t>
            </a:r>
          </a:p>
        </p:txBody>
      </p:sp>
      <p:sp>
        <p:nvSpPr>
          <p:cNvPr id="71" name="Rectangle 70">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bitable basement space larger than 200 square feet needs to have a second means of egress with a minimum open area of 5.7 square feet, a minimum net height of 24 inches, a minimum net width of 20 inches, and a sill that is no more than 44 inches off the floor (left). Window wells deeper than 44 inches require a ladder or steps (right).">
            <a:extLst>
              <a:ext uri="{FF2B5EF4-FFF2-40B4-BE49-F238E27FC236}">
                <a16:creationId xmlns:a16="http://schemas.microsoft.com/office/drawing/2014/main" id="{1B706E7B-AA64-4CA4-AAFA-2C0E2E2A83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366" y="1354688"/>
            <a:ext cx="6227064" cy="4156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9DA941-4C3E-4A47-80C7-FF092C9CE58D}"/>
              </a:ext>
            </a:extLst>
          </p:cNvPr>
          <p:cNvSpPr txBox="1"/>
          <p:nvPr/>
        </p:nvSpPr>
        <p:spPr>
          <a:xfrm>
            <a:off x="6543675" y="5562600"/>
            <a:ext cx="3524250" cy="369332"/>
          </a:xfrm>
          <a:prstGeom prst="rect">
            <a:avLst/>
          </a:prstGeom>
          <a:noFill/>
        </p:spPr>
        <p:txBody>
          <a:bodyPr wrap="square" rtlCol="0">
            <a:spAutoFit/>
          </a:bodyPr>
          <a:lstStyle/>
          <a:p>
            <a:r>
              <a:rPr lang="en-US" dirty="0"/>
              <a:t>Photo credit: JLConline.com</a:t>
            </a:r>
          </a:p>
        </p:txBody>
      </p:sp>
    </p:spTree>
    <p:extLst>
      <p:ext uri="{BB962C8B-B14F-4D97-AF65-F5344CB8AC3E}">
        <p14:creationId xmlns:p14="http://schemas.microsoft.com/office/powerpoint/2010/main" val="64048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FB68-4DA8-46EB-B3DF-1EA9E2FB124C}"/>
              </a:ext>
            </a:extLst>
          </p:cNvPr>
          <p:cNvSpPr>
            <a:spLocks noGrp="1"/>
          </p:cNvSpPr>
          <p:nvPr>
            <p:ph type="title"/>
          </p:nvPr>
        </p:nvSpPr>
        <p:spPr>
          <a:xfrm>
            <a:off x="8312677" y="964692"/>
            <a:ext cx="3066937" cy="1188720"/>
          </a:xfrm>
        </p:spPr>
        <p:txBody>
          <a:bodyPr vert="horz" lIns="182880" tIns="182880" rIns="182880" bIns="182880" rtlCol="0" anchor="ctr">
            <a:noAutofit/>
          </a:bodyPr>
          <a:lstStyle/>
          <a:p>
            <a:r>
              <a:rPr lang="en-US" sz="2400" dirty="0">
                <a:solidFill>
                  <a:schemeClr val="tx1">
                    <a:lumMod val="85000"/>
                    <a:lumOff val="15000"/>
                  </a:schemeClr>
                </a:solidFill>
              </a:rPr>
              <a:t>P2905.3 hot water supply to fixtures</a:t>
            </a:r>
          </a:p>
        </p:txBody>
      </p:sp>
      <p:sp>
        <p:nvSpPr>
          <p:cNvPr id="10" name="Rectangle 9">
            <a:extLst>
              <a:ext uri="{FF2B5EF4-FFF2-40B4-BE49-F238E27FC236}">
                <a16:creationId xmlns:a16="http://schemas.microsoft.com/office/drawing/2014/main" id="{19279462-C377-4545-808A-BE333D100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5B67055-73BA-466D-9A33-028775706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FECEB64-1EF7-476A-80B3-0EA5A1AA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143979" y="1572636"/>
            <a:ext cx="6227064" cy="3720670"/>
          </a:xfrm>
          <a:prstGeom prst="rect">
            <a:avLst/>
          </a:prstGeom>
          <a:noFill/>
        </p:spPr>
      </p:pic>
      <p:sp>
        <p:nvSpPr>
          <p:cNvPr id="4" name="Text Placeholder 3">
            <a:extLst>
              <a:ext uri="{FF2B5EF4-FFF2-40B4-BE49-F238E27FC236}">
                <a16:creationId xmlns:a16="http://schemas.microsoft.com/office/drawing/2014/main" id="{556AA0B9-7DF5-4C48-84F9-0BDD4198E639}"/>
              </a:ext>
            </a:extLst>
          </p:cNvPr>
          <p:cNvSpPr>
            <a:spLocks noGrp="1"/>
          </p:cNvSpPr>
          <p:nvPr>
            <p:ph type="body" sz="half" idx="2"/>
          </p:nvPr>
        </p:nvSpPr>
        <p:spPr>
          <a:xfrm>
            <a:off x="8311249" y="2638044"/>
            <a:ext cx="3063765" cy="3263206"/>
          </a:xfrm>
        </p:spPr>
        <p:txBody>
          <a:bodyPr vert="horz" lIns="91440" tIns="45720" rIns="91440" bIns="45720" rtlCol="0">
            <a:normAutofit/>
          </a:bodyPr>
          <a:lstStyle/>
          <a:p>
            <a:pPr indent="-228600">
              <a:buFont typeface="Arial" panose="020B0604020202020204" pitchFamily="34" charset="0"/>
              <a:buChar char="•"/>
            </a:pPr>
            <a:r>
              <a:rPr lang="en-US" sz="2400" dirty="0">
                <a:solidFill>
                  <a:srgbClr val="FF0000"/>
                </a:solidFill>
              </a:rPr>
              <a:t>New Section</a:t>
            </a:r>
          </a:p>
          <a:p>
            <a:pPr indent="-228600" algn="l">
              <a:buFont typeface="Arial" panose="020B0604020202020204" pitchFamily="34" charset="0"/>
              <a:buChar char="•"/>
            </a:pPr>
            <a:r>
              <a:rPr lang="en-US" sz="1800" dirty="0">
                <a:solidFill>
                  <a:schemeClr val="tx1">
                    <a:lumMod val="85000"/>
                    <a:lumOff val="15000"/>
                  </a:schemeClr>
                </a:solidFill>
              </a:rPr>
              <a:t>“The developed length of hot water piping, from the source of the hot water to the fixtures that require hot water, shall not exceed 100 feet (30 480 mm). Water heaters and recirculating system piping shall be considered to be sources of hot water.”</a:t>
            </a:r>
          </a:p>
          <a:p>
            <a:pPr indent="-22860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245871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BC69-70F8-46B1-8149-C82A39A8AB8F}"/>
              </a:ext>
            </a:extLst>
          </p:cNvPr>
          <p:cNvSpPr>
            <a:spLocks noGrp="1"/>
          </p:cNvSpPr>
          <p:nvPr>
            <p:ph type="title"/>
          </p:nvPr>
        </p:nvSpPr>
        <p:spPr/>
        <p:txBody>
          <a:bodyPr/>
          <a:lstStyle/>
          <a:p>
            <a:r>
              <a:rPr lang="en-US" dirty="0"/>
              <a:t>electrical</a:t>
            </a:r>
          </a:p>
        </p:txBody>
      </p:sp>
      <p:sp>
        <p:nvSpPr>
          <p:cNvPr id="3" name="Text Placeholder 2">
            <a:extLst>
              <a:ext uri="{FF2B5EF4-FFF2-40B4-BE49-F238E27FC236}">
                <a16:creationId xmlns:a16="http://schemas.microsoft.com/office/drawing/2014/main" id="{022A044F-2DFE-42AA-864A-9064A7A0D60C}"/>
              </a:ext>
            </a:extLst>
          </p:cNvPr>
          <p:cNvSpPr>
            <a:spLocks noGrp="1"/>
          </p:cNvSpPr>
          <p:nvPr>
            <p:ph type="body" idx="1"/>
          </p:nvPr>
        </p:nvSpPr>
        <p:spPr/>
        <p:txBody>
          <a:bodyPr>
            <a:normAutofit/>
          </a:bodyPr>
          <a:lstStyle/>
          <a:p>
            <a:r>
              <a:rPr lang="en-US" sz="2800" b="1" dirty="0"/>
              <a:t>Ch 34 thru 43</a:t>
            </a:r>
          </a:p>
        </p:txBody>
      </p:sp>
    </p:spTree>
    <p:extLst>
      <p:ext uri="{BB962C8B-B14F-4D97-AF65-F5344CB8AC3E}">
        <p14:creationId xmlns:p14="http://schemas.microsoft.com/office/powerpoint/2010/main" val="3527436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3747-68FB-4D43-8797-AC5C0FDBE9E6}"/>
              </a:ext>
            </a:extLst>
          </p:cNvPr>
          <p:cNvSpPr>
            <a:spLocks noGrp="1"/>
          </p:cNvSpPr>
          <p:nvPr>
            <p:ph type="title"/>
          </p:nvPr>
        </p:nvSpPr>
        <p:spPr>
          <a:xfrm>
            <a:off x="804672" y="964692"/>
            <a:ext cx="5894832" cy="1188720"/>
          </a:xfrm>
        </p:spPr>
        <p:txBody>
          <a:bodyPr>
            <a:normAutofit/>
          </a:bodyPr>
          <a:lstStyle/>
          <a:p>
            <a:r>
              <a:rPr lang="en-US"/>
              <a:t>E3606.5 surge protection</a:t>
            </a:r>
            <a:endParaRPr lang="en-US" dirty="0"/>
          </a:p>
        </p:txBody>
      </p:sp>
      <p:sp>
        <p:nvSpPr>
          <p:cNvPr id="3" name="Content Placeholder 2">
            <a:extLst>
              <a:ext uri="{FF2B5EF4-FFF2-40B4-BE49-F238E27FC236}">
                <a16:creationId xmlns:a16="http://schemas.microsoft.com/office/drawing/2014/main" id="{AB5FDF12-37EC-4C59-9E82-B2A69D050ACD}"/>
              </a:ext>
            </a:extLst>
          </p:cNvPr>
          <p:cNvSpPr>
            <a:spLocks noGrp="1"/>
          </p:cNvSpPr>
          <p:nvPr>
            <p:ph idx="1"/>
          </p:nvPr>
        </p:nvSpPr>
        <p:spPr>
          <a:xfrm>
            <a:off x="803243" y="2638044"/>
            <a:ext cx="5963317" cy="3263206"/>
          </a:xfrm>
        </p:spPr>
        <p:txBody>
          <a:bodyPr>
            <a:normAutofit/>
          </a:bodyPr>
          <a:lstStyle/>
          <a:p>
            <a:pPr algn="ctr"/>
            <a:r>
              <a:rPr lang="en-US" sz="2400" dirty="0">
                <a:solidFill>
                  <a:srgbClr val="FF0000"/>
                </a:solidFill>
              </a:rPr>
              <a:t>New Section</a:t>
            </a:r>
          </a:p>
          <a:p>
            <a:r>
              <a:rPr lang="en-US" sz="2400" dirty="0"/>
              <a:t>“All services supplying one- and two-family dwelling units shall be provided with a surge-protection device (SPD)”</a:t>
            </a:r>
          </a:p>
          <a:p>
            <a:r>
              <a:rPr lang="en-US" sz="2400" dirty="0"/>
              <a:t>In response to a need to protect sensitive electronic devices including appliances, GFCI and AFCI devices and smoke alarms</a:t>
            </a:r>
            <a:r>
              <a:rPr lang="en-US" dirty="0"/>
              <a:t>.</a:t>
            </a:r>
          </a:p>
        </p:txBody>
      </p:sp>
      <p:sp>
        <p:nvSpPr>
          <p:cNvPr id="15" name="Rectangle 8">
            <a:extLst>
              <a:ext uri="{FF2B5EF4-FFF2-40B4-BE49-F238E27FC236}">
                <a16:creationId xmlns:a16="http://schemas.microsoft.com/office/drawing/2014/main" id="{8CC23146-3D9E-4DD1-90F2-D9AAE4927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FB165923-D8A4-48EF-BD8D-8DF410BBE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0D69DB-A21F-4F51-AE48-C968B63F98F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715890" y="1738058"/>
            <a:ext cx="3328416" cy="3389825"/>
          </a:xfrm>
          <a:prstGeom prst="rect">
            <a:avLst/>
          </a:prstGeom>
          <a:noFill/>
        </p:spPr>
      </p:pic>
    </p:spTree>
    <p:extLst>
      <p:ext uri="{BB962C8B-B14F-4D97-AF65-F5344CB8AC3E}">
        <p14:creationId xmlns:p14="http://schemas.microsoft.com/office/powerpoint/2010/main" val="301890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EB43-678C-4FBE-AEFC-A5F7160CE0B3}"/>
              </a:ext>
            </a:extLst>
          </p:cNvPr>
          <p:cNvSpPr>
            <a:spLocks noGrp="1"/>
          </p:cNvSpPr>
          <p:nvPr>
            <p:ph type="title"/>
          </p:nvPr>
        </p:nvSpPr>
        <p:spPr>
          <a:xfrm>
            <a:off x="804672" y="964692"/>
            <a:ext cx="3066937" cy="1188720"/>
          </a:xfrm>
        </p:spPr>
        <p:txBody>
          <a:bodyPr>
            <a:normAutofit/>
          </a:bodyPr>
          <a:lstStyle/>
          <a:p>
            <a:r>
              <a:rPr lang="en-US" sz="1500"/>
              <a:t>E3901.4.2 island and peninsular countertops and work surfaces spaces</a:t>
            </a:r>
          </a:p>
        </p:txBody>
      </p:sp>
      <p:sp>
        <p:nvSpPr>
          <p:cNvPr id="3" name="Content Placeholder 2">
            <a:extLst>
              <a:ext uri="{FF2B5EF4-FFF2-40B4-BE49-F238E27FC236}">
                <a16:creationId xmlns:a16="http://schemas.microsoft.com/office/drawing/2014/main" id="{D07446CD-86CE-4FD2-9F85-D2F9DA184CEE}"/>
              </a:ext>
            </a:extLst>
          </p:cNvPr>
          <p:cNvSpPr>
            <a:spLocks noGrp="1"/>
          </p:cNvSpPr>
          <p:nvPr>
            <p:ph idx="1"/>
          </p:nvPr>
        </p:nvSpPr>
        <p:spPr>
          <a:xfrm>
            <a:off x="803244" y="2638044"/>
            <a:ext cx="3063765" cy="3263206"/>
          </a:xfrm>
        </p:spPr>
        <p:txBody>
          <a:bodyPr>
            <a:normAutofit/>
          </a:bodyPr>
          <a:lstStyle/>
          <a:p>
            <a:r>
              <a:rPr lang="en-US" sz="2400" dirty="0"/>
              <a:t>One receptacle outlet for the first 9 sq ft. </a:t>
            </a:r>
          </a:p>
          <a:p>
            <a:r>
              <a:rPr lang="en-US" sz="2400" dirty="0"/>
              <a:t>One for every additional 18 sq ft.</a:t>
            </a:r>
          </a:p>
          <a:p>
            <a:endParaRPr lang="en-US" dirty="0"/>
          </a:p>
        </p:txBody>
      </p:sp>
      <p:sp>
        <p:nvSpPr>
          <p:cNvPr id="10" name="Rectangle 9">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4D42C5-C3AD-4AAD-8C7A-DBA11AC5FD8C}"/>
              </a:ext>
            </a:extLst>
          </p:cNvPr>
          <p:cNvPicPr>
            <a:picLocks noChangeAspect="1"/>
          </p:cNvPicPr>
          <p:nvPr/>
        </p:nvPicPr>
        <p:blipFill>
          <a:blip r:embed="rId3"/>
          <a:stretch>
            <a:fillRect/>
          </a:stretch>
        </p:blipFill>
        <p:spPr>
          <a:xfrm rot="10800000">
            <a:off x="5287119" y="1293275"/>
            <a:ext cx="5299557" cy="4279392"/>
          </a:xfrm>
          <a:prstGeom prst="rect">
            <a:avLst/>
          </a:prstGeom>
        </p:spPr>
      </p:pic>
    </p:spTree>
    <p:extLst>
      <p:ext uri="{BB962C8B-B14F-4D97-AF65-F5344CB8AC3E}">
        <p14:creationId xmlns:p14="http://schemas.microsoft.com/office/powerpoint/2010/main" val="942519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kitchen with a marble counter top&#10;&#10;Description automatically generated with low confidence">
            <a:extLst>
              <a:ext uri="{FF2B5EF4-FFF2-40B4-BE49-F238E27FC236}">
                <a16:creationId xmlns:a16="http://schemas.microsoft.com/office/drawing/2014/main" id="{11C678EA-A093-4008-B547-6C683BF1DC8B}"/>
              </a:ext>
            </a:extLst>
          </p:cNvPr>
          <p:cNvPicPr>
            <a:picLocks noChangeAspect="1"/>
          </p:cNvPicPr>
          <p:nvPr/>
        </p:nvPicPr>
        <p:blipFill rotWithShape="1">
          <a:blip r:embed="rId3">
            <a:extLst>
              <a:ext uri="{28A0092B-C50C-407E-A947-70E740481C1C}">
                <a14:useLocalDpi xmlns:a14="http://schemas.microsoft.com/office/drawing/2010/main" val="0"/>
              </a:ext>
            </a:extLst>
          </a:blip>
          <a:srcRect t="3866" b="21134"/>
          <a:stretch/>
        </p:blipFill>
        <p:spPr>
          <a:xfrm>
            <a:off x="20" y="10"/>
            <a:ext cx="12191980" cy="6857990"/>
          </a:xfrm>
          <a:prstGeom prst="rect">
            <a:avLst/>
          </a:prstGeom>
        </p:spPr>
      </p:pic>
    </p:spTree>
    <p:extLst>
      <p:ext uri="{BB962C8B-B14F-4D97-AF65-F5344CB8AC3E}">
        <p14:creationId xmlns:p14="http://schemas.microsoft.com/office/powerpoint/2010/main" val="126210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E8A31-2CA2-496D-9971-CECD29F5F96F}"/>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sz="2600">
                <a:solidFill>
                  <a:schemeClr val="bg1"/>
                </a:solidFill>
              </a:rPr>
              <a:t>E3902.5 basement receptacles</a:t>
            </a:r>
          </a:p>
        </p:txBody>
      </p:sp>
      <p:graphicFrame>
        <p:nvGraphicFramePr>
          <p:cNvPr id="8" name="Content Placeholder 2">
            <a:extLst>
              <a:ext uri="{FF2B5EF4-FFF2-40B4-BE49-F238E27FC236}">
                <a16:creationId xmlns:a16="http://schemas.microsoft.com/office/drawing/2014/main" id="{870B2016-E63D-439A-B652-2E5AE0674FC6}"/>
              </a:ext>
            </a:extLst>
          </p:cNvPr>
          <p:cNvGraphicFramePr>
            <a:graphicFrameLocks noGrp="1"/>
          </p:cNvGraphicFramePr>
          <p:nvPr>
            <p:ph idx="1"/>
            <p:extLst>
              <p:ext uri="{D42A27DB-BD31-4B8C-83A1-F6EECF244321}">
                <p14:modId xmlns:p14="http://schemas.microsoft.com/office/powerpoint/2010/main" val="1457988259"/>
              </p:ext>
            </p:extLst>
          </p:nvPr>
        </p:nvGraphicFramePr>
        <p:xfrm>
          <a:off x="5387077" y="965200"/>
          <a:ext cx="6072141"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01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2B4F-6365-429E-8463-C94D4B37F556}"/>
              </a:ext>
            </a:extLst>
          </p:cNvPr>
          <p:cNvSpPr>
            <a:spLocks noGrp="1"/>
          </p:cNvSpPr>
          <p:nvPr>
            <p:ph type="title"/>
          </p:nvPr>
        </p:nvSpPr>
        <p:spPr>
          <a:xfrm>
            <a:off x="804672" y="964692"/>
            <a:ext cx="3066937" cy="1188720"/>
          </a:xfrm>
        </p:spPr>
        <p:txBody>
          <a:bodyPr>
            <a:normAutofit/>
          </a:bodyPr>
          <a:lstStyle/>
          <a:p>
            <a:r>
              <a:rPr lang="en-US" sz="2400"/>
              <a:t>E3902.9 laundry areas</a:t>
            </a:r>
          </a:p>
        </p:txBody>
      </p:sp>
      <p:sp>
        <p:nvSpPr>
          <p:cNvPr id="3" name="Content Placeholder 2">
            <a:extLst>
              <a:ext uri="{FF2B5EF4-FFF2-40B4-BE49-F238E27FC236}">
                <a16:creationId xmlns:a16="http://schemas.microsoft.com/office/drawing/2014/main" id="{FAD7F151-EFFE-4D8C-894A-1F2E11D64616}"/>
              </a:ext>
            </a:extLst>
          </p:cNvPr>
          <p:cNvSpPr>
            <a:spLocks noGrp="1"/>
          </p:cNvSpPr>
          <p:nvPr>
            <p:ph idx="1"/>
          </p:nvPr>
        </p:nvSpPr>
        <p:spPr>
          <a:xfrm>
            <a:off x="803244" y="2638044"/>
            <a:ext cx="3063765" cy="3263206"/>
          </a:xfrm>
        </p:spPr>
        <p:txBody>
          <a:bodyPr>
            <a:normAutofit/>
          </a:bodyPr>
          <a:lstStyle/>
          <a:p>
            <a:r>
              <a:rPr lang="en-US" sz="2000" dirty="0"/>
              <a:t>“125-volt through 250-volt receptacles installed in laundry areas and supplied by single-phase branch circuits rated 150 volts or less to ground shall have ground-fault circuit-interrupter protection for personnel.”</a:t>
            </a:r>
          </a:p>
        </p:txBody>
      </p:sp>
      <p:sp>
        <p:nvSpPr>
          <p:cNvPr id="11" name="Rectangle 10">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 appliance, white&#10;&#10;Description automatically generated">
            <a:extLst>
              <a:ext uri="{FF2B5EF4-FFF2-40B4-BE49-F238E27FC236}">
                <a16:creationId xmlns:a16="http://schemas.microsoft.com/office/drawing/2014/main" id="{2E9503CA-589D-490B-818D-6BE304D849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23242" y="1293275"/>
            <a:ext cx="6027312" cy="4279392"/>
          </a:xfrm>
          <a:prstGeom prst="rect">
            <a:avLst/>
          </a:prstGeom>
        </p:spPr>
      </p:pic>
      <p:sp>
        <p:nvSpPr>
          <p:cNvPr id="6" name="TextBox 5">
            <a:extLst>
              <a:ext uri="{FF2B5EF4-FFF2-40B4-BE49-F238E27FC236}">
                <a16:creationId xmlns:a16="http://schemas.microsoft.com/office/drawing/2014/main" id="{07EB486C-3ED3-4317-884A-89230BB68B80}"/>
              </a:ext>
            </a:extLst>
          </p:cNvPr>
          <p:cNvSpPr txBox="1"/>
          <p:nvPr/>
        </p:nvSpPr>
        <p:spPr>
          <a:xfrm>
            <a:off x="8366193" y="5372612"/>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idgetmomma.com/welcome-to-our-home-speed-quee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788449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F02F6-7B03-4980-9866-22DE62F7ED10}"/>
              </a:ext>
            </a:extLst>
          </p:cNvPr>
          <p:cNvSpPr>
            <a:spLocks noGrp="1"/>
          </p:cNvSpPr>
          <p:nvPr>
            <p:ph type="title"/>
          </p:nvPr>
        </p:nvSpPr>
        <p:spPr>
          <a:xfrm>
            <a:off x="804670" y="978776"/>
            <a:ext cx="3044953" cy="1174991"/>
          </a:xfrm>
        </p:spPr>
        <p:txBody>
          <a:bodyPr vert="horz" lIns="182880" tIns="182880" rIns="182880" bIns="182880" rtlCol="0" anchor="ctr">
            <a:noAutofit/>
          </a:bodyPr>
          <a:lstStyle/>
          <a:p>
            <a:r>
              <a:rPr lang="en-US" sz="2000" dirty="0">
                <a:solidFill>
                  <a:schemeClr val="tx1">
                    <a:lumMod val="85000"/>
                    <a:lumOff val="15000"/>
                  </a:schemeClr>
                </a:solidFill>
              </a:rPr>
              <a:t>E3902.10 Indoor damp and wet locations.</a:t>
            </a:r>
          </a:p>
        </p:txBody>
      </p:sp>
      <p:sp>
        <p:nvSpPr>
          <p:cNvPr id="6" name="Text Placeholder 5">
            <a:extLst>
              <a:ext uri="{FF2B5EF4-FFF2-40B4-BE49-F238E27FC236}">
                <a16:creationId xmlns:a16="http://schemas.microsoft.com/office/drawing/2014/main" id="{9380973A-3E92-404A-BA1F-69C2480C44C3}"/>
              </a:ext>
            </a:extLst>
          </p:cNvPr>
          <p:cNvSpPr>
            <a:spLocks noGrp="1"/>
          </p:cNvSpPr>
          <p:nvPr>
            <p:ph type="body" sz="half" idx="2"/>
          </p:nvPr>
        </p:nvSpPr>
        <p:spPr>
          <a:xfrm>
            <a:off x="804670" y="2640692"/>
            <a:ext cx="3044952" cy="3255252"/>
          </a:xfrm>
        </p:spPr>
        <p:txBody>
          <a:bodyPr vert="horz" lIns="91440" tIns="45720" rIns="91440" bIns="45720" rtlCol="0">
            <a:normAutofit fontScale="92500" lnSpcReduction="10000"/>
          </a:bodyPr>
          <a:lstStyle/>
          <a:p>
            <a:pPr indent="-228600" algn="l">
              <a:buFont typeface="Arial" panose="020B0604020202020204" pitchFamily="34" charset="0"/>
              <a:buChar char="•"/>
            </a:pPr>
            <a:r>
              <a:rPr lang="en-US" sz="2400" dirty="0">
                <a:solidFill>
                  <a:srgbClr val="FF0000"/>
                </a:solidFill>
              </a:rPr>
              <a:t>New Section</a:t>
            </a:r>
          </a:p>
          <a:p>
            <a:pPr indent="-228600" algn="l">
              <a:buFont typeface="Arial" panose="020B0604020202020204" pitchFamily="34" charset="0"/>
              <a:buChar char="•"/>
            </a:pPr>
            <a:r>
              <a:rPr lang="en-US" sz="2000" dirty="0">
                <a:solidFill>
                  <a:schemeClr val="bg1"/>
                </a:solidFill>
              </a:rPr>
              <a:t>“125-volt through 250-volt receptacles installed in indoor damp and wet locations and supplied by single-phase branch circuits rated 150 volts or less to ground shall have ground-fault circuit-interrupter protection for personnel. [210.8(A)(11)]”</a:t>
            </a:r>
          </a:p>
        </p:txBody>
      </p:sp>
      <p:pic>
        <p:nvPicPr>
          <p:cNvPr id="7" name="Picture Placeholder 6">
            <a:extLst>
              <a:ext uri="{FF2B5EF4-FFF2-40B4-BE49-F238E27FC236}">
                <a16:creationId xmlns:a16="http://schemas.microsoft.com/office/drawing/2014/main" id="{EBCE4F36-EEA1-4D95-B5A0-A39A9D9DA9C8}"/>
              </a:ext>
            </a:extLst>
          </p:cNvPr>
          <p:cNvPicPr>
            <a:picLocks noGrp="1" noChangeAspect="1"/>
          </p:cNvPicPr>
          <p:nvPr>
            <p:ph type="pic" idx="1"/>
          </p:nvPr>
        </p:nvPicPr>
        <p:blipFill rotWithShape="1">
          <a:blip r:embed="rId3"/>
          <a:srcRect r="-1" b="1105"/>
          <a:stretch/>
        </p:blipFill>
        <p:spPr>
          <a:xfrm>
            <a:off x="4654296" y="10"/>
            <a:ext cx="7537704" cy="6857990"/>
          </a:xfrm>
          <a:prstGeom prst="rect">
            <a:avLst/>
          </a:prstGeom>
        </p:spPr>
      </p:pic>
    </p:spTree>
    <p:extLst>
      <p:ext uri="{BB962C8B-B14F-4D97-AF65-F5344CB8AC3E}">
        <p14:creationId xmlns:p14="http://schemas.microsoft.com/office/powerpoint/2010/main" val="2563718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1C68-FA89-475D-8FCA-8B3939EA6B08}"/>
              </a:ext>
            </a:extLst>
          </p:cNvPr>
          <p:cNvSpPr>
            <a:spLocks noGrp="1"/>
          </p:cNvSpPr>
          <p:nvPr>
            <p:ph type="title"/>
          </p:nvPr>
        </p:nvSpPr>
        <p:spPr/>
        <p:txBody>
          <a:bodyPr/>
          <a:lstStyle/>
          <a:p>
            <a:r>
              <a:rPr lang="en-US" dirty="0"/>
              <a:t>E4002.11 bathtub and shower space</a:t>
            </a:r>
          </a:p>
        </p:txBody>
      </p:sp>
      <p:sp>
        <p:nvSpPr>
          <p:cNvPr id="3" name="Content Placeholder 2">
            <a:extLst>
              <a:ext uri="{FF2B5EF4-FFF2-40B4-BE49-F238E27FC236}">
                <a16:creationId xmlns:a16="http://schemas.microsoft.com/office/drawing/2014/main" id="{F653E66E-19FA-4B28-A61B-EF37AF589948}"/>
              </a:ext>
            </a:extLst>
          </p:cNvPr>
          <p:cNvSpPr>
            <a:spLocks noGrp="1"/>
          </p:cNvSpPr>
          <p:nvPr>
            <p:ph idx="1"/>
          </p:nvPr>
        </p:nvSpPr>
        <p:spPr/>
        <p:txBody>
          <a:bodyPr>
            <a:normAutofit/>
          </a:bodyPr>
          <a:lstStyle/>
          <a:p>
            <a:r>
              <a:rPr lang="en-US" sz="3200" dirty="0"/>
              <a:t>“Receptacles shall not be installed within a zone measured 3 ft horizontally and 8 ft vertically from the top of the bathtub rim of shower stall threshold.”</a:t>
            </a:r>
          </a:p>
        </p:txBody>
      </p:sp>
    </p:spTree>
    <p:extLst>
      <p:ext uri="{BB962C8B-B14F-4D97-AF65-F5344CB8AC3E}">
        <p14:creationId xmlns:p14="http://schemas.microsoft.com/office/powerpoint/2010/main" val="1075721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bathroom with a glass shower&#10;&#10;Description automatically generated with medium confidence">
            <a:extLst>
              <a:ext uri="{FF2B5EF4-FFF2-40B4-BE49-F238E27FC236}">
                <a16:creationId xmlns:a16="http://schemas.microsoft.com/office/drawing/2014/main" id="{57D658BD-4DF9-4934-BD1C-894BC5CF9031}"/>
              </a:ext>
            </a:extLst>
          </p:cNvPr>
          <p:cNvPicPr>
            <a:picLocks noChangeAspect="1"/>
          </p:cNvPicPr>
          <p:nvPr/>
        </p:nvPicPr>
        <p:blipFill rotWithShape="1">
          <a:blip r:embed="rId3">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Tree>
    <p:extLst>
      <p:ext uri="{BB962C8B-B14F-4D97-AF65-F5344CB8AC3E}">
        <p14:creationId xmlns:p14="http://schemas.microsoft.com/office/powerpoint/2010/main" val="376071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9157-2306-49DF-8006-89C61FA5214E}"/>
              </a:ext>
            </a:extLst>
          </p:cNvPr>
          <p:cNvSpPr>
            <a:spLocks noGrp="1"/>
          </p:cNvSpPr>
          <p:nvPr>
            <p:ph type="title"/>
          </p:nvPr>
        </p:nvSpPr>
        <p:spPr/>
        <p:txBody>
          <a:bodyPr/>
          <a:lstStyle/>
          <a:p>
            <a:r>
              <a:rPr lang="en-US" dirty="0"/>
              <a:t>Building planning</a:t>
            </a:r>
          </a:p>
        </p:txBody>
      </p:sp>
      <p:sp>
        <p:nvSpPr>
          <p:cNvPr id="3" name="Text Placeholder 2">
            <a:extLst>
              <a:ext uri="{FF2B5EF4-FFF2-40B4-BE49-F238E27FC236}">
                <a16:creationId xmlns:a16="http://schemas.microsoft.com/office/drawing/2014/main" id="{2D2D8FED-20A2-425C-85E3-2BFADBEE60CF}"/>
              </a:ext>
            </a:extLst>
          </p:cNvPr>
          <p:cNvSpPr>
            <a:spLocks noGrp="1"/>
          </p:cNvSpPr>
          <p:nvPr>
            <p:ph type="body" idx="1"/>
          </p:nvPr>
        </p:nvSpPr>
        <p:spPr/>
        <p:txBody>
          <a:bodyPr>
            <a:normAutofit/>
          </a:bodyPr>
          <a:lstStyle/>
          <a:p>
            <a:r>
              <a:rPr lang="en-US" sz="2800" b="1" dirty="0"/>
              <a:t>Chapter 3</a:t>
            </a:r>
          </a:p>
        </p:txBody>
      </p:sp>
    </p:spTree>
    <p:extLst>
      <p:ext uri="{BB962C8B-B14F-4D97-AF65-F5344CB8AC3E}">
        <p14:creationId xmlns:p14="http://schemas.microsoft.com/office/powerpoint/2010/main" val="3578421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249-5341-41C7-B1CA-E9371309BDE7}"/>
              </a:ext>
            </a:extLst>
          </p:cNvPr>
          <p:cNvSpPr>
            <a:spLocks noGrp="1"/>
          </p:cNvSpPr>
          <p:nvPr>
            <p:ph type="title"/>
          </p:nvPr>
        </p:nvSpPr>
        <p:spPr/>
        <p:txBody>
          <a:bodyPr/>
          <a:lstStyle/>
          <a:p>
            <a:r>
              <a:rPr lang="en-US" dirty="0"/>
              <a:t>This is the end</a:t>
            </a:r>
          </a:p>
        </p:txBody>
      </p:sp>
    </p:spTree>
    <p:extLst>
      <p:ext uri="{BB962C8B-B14F-4D97-AF65-F5344CB8AC3E}">
        <p14:creationId xmlns:p14="http://schemas.microsoft.com/office/powerpoint/2010/main" val="223155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tree, building, red&#10;&#10;Description automatically generated">
            <a:extLst>
              <a:ext uri="{FF2B5EF4-FFF2-40B4-BE49-F238E27FC236}">
                <a16:creationId xmlns:a16="http://schemas.microsoft.com/office/drawing/2014/main" id="{92892EEE-2A4A-44D2-9D35-5A4A3396ABC2}"/>
              </a:ext>
            </a:extLst>
          </p:cNvPr>
          <p:cNvPicPr>
            <a:picLocks noChangeAspect="1"/>
          </p:cNvPicPr>
          <p:nvPr/>
        </p:nvPicPr>
        <p:blipFill rotWithShape="1">
          <a:blip r:embed="rId3">
            <a:alphaModFix amt="85000"/>
            <a:extLst>
              <a:ext uri="{837473B0-CC2E-450A-ABE3-18F120FF3D39}">
                <a1611:picAttrSrcUrl xmlns:a1611="http://schemas.microsoft.com/office/drawing/2016/11/main" r:id="rId4"/>
              </a:ext>
            </a:extLst>
          </a:blip>
          <a:srcRect t="9491" b="9574"/>
          <a:stretch/>
        </p:blipFill>
        <p:spPr>
          <a:xfrm>
            <a:off x="20" y="10"/>
            <a:ext cx="12191980" cy="6857990"/>
          </a:xfrm>
          <a:prstGeom prst="rect">
            <a:avLst/>
          </a:prstGeom>
        </p:spPr>
      </p:pic>
      <p:sp>
        <p:nvSpPr>
          <p:cNvPr id="2" name="Title 1">
            <a:extLst>
              <a:ext uri="{FF2B5EF4-FFF2-40B4-BE49-F238E27FC236}">
                <a16:creationId xmlns:a16="http://schemas.microsoft.com/office/drawing/2014/main" id="{E9168715-A7B0-4044-80C8-53569F865C8F}"/>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dirty="0">
                <a:solidFill>
                  <a:schemeClr val="tx1"/>
                </a:solidFill>
              </a:rPr>
              <a:t>R301.1.4 Intermodal Shipping Containers</a:t>
            </a:r>
          </a:p>
        </p:txBody>
      </p:sp>
      <p:sp>
        <p:nvSpPr>
          <p:cNvPr id="3" name="Content Placeholder 2">
            <a:extLst>
              <a:ext uri="{FF2B5EF4-FFF2-40B4-BE49-F238E27FC236}">
                <a16:creationId xmlns:a16="http://schemas.microsoft.com/office/drawing/2014/main" id="{6833A7FE-B2ED-4374-B41E-39F49BCF0046}"/>
              </a:ext>
            </a:extLst>
          </p:cNvPr>
          <p:cNvSpPr>
            <a:spLocks noGrp="1"/>
          </p:cNvSpPr>
          <p:nvPr>
            <p:ph idx="1"/>
          </p:nvPr>
        </p:nvSpPr>
        <p:spPr>
          <a:xfrm>
            <a:off x="2231136" y="2638044"/>
            <a:ext cx="7729728" cy="3101983"/>
          </a:xfrm>
          <a:solidFill>
            <a:schemeClr val="tx1">
              <a:lumMod val="50000"/>
              <a:alpha val="83000"/>
            </a:schemeClr>
          </a:solidFill>
        </p:spPr>
        <p:txBody>
          <a:bodyPr>
            <a:normAutofit/>
          </a:bodyPr>
          <a:lstStyle/>
          <a:p>
            <a:pPr algn="ctr"/>
            <a:r>
              <a:rPr lang="en-US" sz="2400" b="1" dirty="0">
                <a:solidFill>
                  <a:srgbClr val="FF0000"/>
                </a:solidFill>
              </a:rPr>
              <a:t>New Section</a:t>
            </a:r>
          </a:p>
          <a:p>
            <a:r>
              <a:rPr lang="en-US" b="0" i="0" dirty="0">
                <a:solidFill>
                  <a:schemeClr val="tx1"/>
                </a:solidFill>
                <a:effectLst/>
                <a:latin typeface="Roboto" panose="02000000000000000000" pitchFamily="2" charset="0"/>
              </a:rPr>
              <a:t>“Intermodal shipping containers that are repurposed for use as buildings or structures shall be designed in accordance with the structural provisions in </a:t>
            </a:r>
            <a:r>
              <a:rPr lang="en-US" b="0" i="0" u="sng" dirty="0">
                <a:solidFill>
                  <a:schemeClr val="tx1"/>
                </a:solidFill>
                <a:effectLst/>
                <a:latin typeface="Roboto" panose="02000000000000000000" pitchFamily="2" charset="0"/>
                <a:hlinkClick r:id="rId5">
                  <a:extLst>
                    <a:ext uri="{A12FA001-AC4F-418D-AE19-62706E023703}">
                      <ahyp:hlinkClr xmlns:ahyp="http://schemas.microsoft.com/office/drawing/2018/hyperlinkcolor" val="tx"/>
                    </a:ext>
                  </a:extLst>
                </a:hlinkClick>
              </a:rPr>
              <a:t>Section 3115</a:t>
            </a:r>
            <a:r>
              <a:rPr lang="en-US" b="0" i="0" dirty="0">
                <a:solidFill>
                  <a:schemeClr val="tx1"/>
                </a:solidFill>
                <a:effectLst/>
                <a:latin typeface="Roboto" panose="02000000000000000000" pitchFamily="2" charset="0"/>
              </a:rPr>
              <a:t> of the </a:t>
            </a:r>
            <a:r>
              <a:rPr lang="en-US" b="0" i="1" dirty="0">
                <a:solidFill>
                  <a:schemeClr val="tx1"/>
                </a:solidFill>
                <a:effectLst/>
                <a:latin typeface="Roboto" panose="02000000000000000000" pitchFamily="2" charset="0"/>
              </a:rPr>
              <a:t>International Building Code</a:t>
            </a:r>
            <a:r>
              <a:rPr lang="en-US" b="0" i="0" dirty="0">
                <a:solidFill>
                  <a:schemeClr val="tx1"/>
                </a:solidFill>
                <a:effectLst/>
                <a:latin typeface="Roboto" panose="02000000000000000000" pitchFamily="2" charset="0"/>
              </a:rPr>
              <a:t>. ”</a:t>
            </a:r>
            <a:endParaRPr lang="en-US" b="1" dirty="0">
              <a:solidFill>
                <a:schemeClr val="tx1"/>
              </a:solidFill>
            </a:endParaRPr>
          </a:p>
          <a:p>
            <a:r>
              <a:rPr lang="en-US" dirty="0"/>
              <a:t>Shipping containers are now allowed as buildings in accordance with IBC 3115</a:t>
            </a:r>
          </a:p>
          <a:p>
            <a:r>
              <a:rPr lang="en-US" dirty="0"/>
              <a:t>The IBC requires an engineered design for the use of the containers. Must meet ISO 1496-1. (Also added to the definition section).</a:t>
            </a:r>
          </a:p>
        </p:txBody>
      </p:sp>
      <p:sp>
        <p:nvSpPr>
          <p:cNvPr id="6" name="TextBox 5">
            <a:extLst>
              <a:ext uri="{FF2B5EF4-FFF2-40B4-BE49-F238E27FC236}">
                <a16:creationId xmlns:a16="http://schemas.microsoft.com/office/drawing/2014/main" id="{821AE8BE-8D3D-4A5F-B3A5-C2F590598B8D}"/>
              </a:ext>
            </a:extLst>
          </p:cNvPr>
          <p:cNvSpPr txBox="1"/>
          <p:nvPr/>
        </p:nvSpPr>
        <p:spPr>
          <a:xfrm>
            <a:off x="9607639" y="6657945"/>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asesoratenarquitectura.blogspot.com/2013/04/containers-para-vivir-el-dia-dia.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939730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EC16-A74C-4692-8977-280AA5C3043A}"/>
              </a:ext>
            </a:extLst>
          </p:cNvPr>
          <p:cNvSpPr>
            <a:spLocks noGrp="1"/>
          </p:cNvSpPr>
          <p:nvPr>
            <p:ph type="title"/>
          </p:nvPr>
        </p:nvSpPr>
        <p:spPr/>
        <p:txBody>
          <a:bodyPr/>
          <a:lstStyle/>
          <a:p>
            <a:r>
              <a:rPr lang="en-US" dirty="0"/>
              <a:t>R302.2.2 Common Walls</a:t>
            </a:r>
          </a:p>
        </p:txBody>
      </p:sp>
      <p:sp>
        <p:nvSpPr>
          <p:cNvPr id="6" name="Content Placeholder 5">
            <a:extLst>
              <a:ext uri="{FF2B5EF4-FFF2-40B4-BE49-F238E27FC236}">
                <a16:creationId xmlns:a16="http://schemas.microsoft.com/office/drawing/2014/main" id="{50BD8750-1B6D-4260-B0E4-D9E54B5E648A}"/>
              </a:ext>
            </a:extLst>
          </p:cNvPr>
          <p:cNvSpPr>
            <a:spLocks noGrp="1"/>
          </p:cNvSpPr>
          <p:nvPr>
            <p:ph idx="1"/>
          </p:nvPr>
        </p:nvSpPr>
        <p:spPr/>
        <p:txBody>
          <a:bodyPr>
            <a:normAutofit/>
          </a:bodyPr>
          <a:lstStyle/>
          <a:p>
            <a:r>
              <a:rPr lang="en-US" dirty="0">
                <a:solidFill>
                  <a:schemeClr val="tx1"/>
                </a:solidFill>
              </a:rPr>
              <a:t>“Common walls separating townhouse units shall be assigned a fire-resistance rating in accordance with Item 1 or 2 and shall be rated for fire exposure from both sides. Common walls shall extend to and be tight against the exterior sheathing of the exterior walls, or the inside face of exterior walls without stud cavities, and the underside of the roof sheathing.” </a:t>
            </a:r>
          </a:p>
          <a:p>
            <a:r>
              <a:rPr lang="en-US" b="1" i="0" dirty="0">
                <a:solidFill>
                  <a:schemeClr val="tx1"/>
                </a:solidFill>
                <a:effectLst/>
              </a:rPr>
              <a:t>“Exception: </a:t>
            </a:r>
            <a:r>
              <a:rPr lang="en-US" b="0" i="0" dirty="0">
                <a:solidFill>
                  <a:schemeClr val="tx1"/>
                </a:solidFill>
                <a:effectLst/>
              </a:rPr>
              <a:t>Common walls are permitted to extend to and be tight against the inside of the exterior walls if the cavity between the end of the common wall and the exterior sheathing is filled with a minimum of two 2-inch nominal thickness wood studs.”</a:t>
            </a:r>
          </a:p>
          <a:p>
            <a:r>
              <a:rPr lang="en-US" dirty="0">
                <a:solidFill>
                  <a:schemeClr val="tx1"/>
                </a:solidFill>
              </a:rPr>
              <a:t>Fire sprinkler piping is now allowed in this common wall. </a:t>
            </a:r>
          </a:p>
        </p:txBody>
      </p:sp>
    </p:spTree>
    <p:extLst>
      <p:ext uri="{BB962C8B-B14F-4D97-AF65-F5344CB8AC3E}">
        <p14:creationId xmlns:p14="http://schemas.microsoft.com/office/powerpoint/2010/main" val="116776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4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
            <a:extLst>
              <a:ext uri="{FF2B5EF4-FFF2-40B4-BE49-F238E27FC236}">
                <a16:creationId xmlns:a16="http://schemas.microsoft.com/office/drawing/2014/main" id="{325A567B-7418-4CB9-BCAE-5167F1F7B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27929" y="1764696"/>
            <a:ext cx="9936142" cy="3328607"/>
          </a:xfrm>
          <a:prstGeom prst="rect">
            <a:avLst/>
          </a:prstGeom>
          <a:noFill/>
        </p:spPr>
      </p:pic>
    </p:spTree>
    <p:extLst>
      <p:ext uri="{BB962C8B-B14F-4D97-AF65-F5344CB8AC3E}">
        <p14:creationId xmlns:p14="http://schemas.microsoft.com/office/powerpoint/2010/main" val="225606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8EB10-12BA-4155-A03B-9BC80CB815D4}"/>
              </a:ext>
            </a:extLst>
          </p:cNvPr>
          <p:cNvSpPr>
            <a:spLocks noGrp="1"/>
          </p:cNvSpPr>
          <p:nvPr>
            <p:ph type="title"/>
          </p:nvPr>
        </p:nvSpPr>
        <p:spPr>
          <a:xfrm>
            <a:off x="2231136" y="107977"/>
            <a:ext cx="7729728" cy="1188720"/>
          </a:xfrm>
        </p:spPr>
        <p:txBody>
          <a:bodyPr>
            <a:normAutofit fontScale="90000"/>
          </a:bodyPr>
          <a:lstStyle/>
          <a:p>
            <a:r>
              <a:rPr lang="en-US" dirty="0"/>
              <a:t>302.3 – Two family dwelling separation </a:t>
            </a:r>
            <a:br>
              <a:rPr lang="en-US" dirty="0"/>
            </a:br>
            <a:r>
              <a:rPr lang="en-US" sz="2200" dirty="0"/>
              <a:t>relaxation/clarification</a:t>
            </a:r>
            <a:endParaRPr lang="en-US" dirty="0"/>
          </a:p>
        </p:txBody>
      </p:sp>
      <p:pic>
        <p:nvPicPr>
          <p:cNvPr id="8" name="Picture 7">
            <a:extLst>
              <a:ext uri="{FF2B5EF4-FFF2-40B4-BE49-F238E27FC236}">
                <a16:creationId xmlns:a16="http://schemas.microsoft.com/office/drawing/2014/main" id="{E5A9308C-65C2-4B2B-97C9-3CBF96DF18A0}"/>
              </a:ext>
            </a:extLst>
          </p:cNvPr>
          <p:cNvPicPr>
            <a:picLocks noChangeAspect="1"/>
          </p:cNvPicPr>
          <p:nvPr/>
        </p:nvPicPr>
        <p:blipFill>
          <a:blip r:embed="rId2"/>
          <a:stretch>
            <a:fillRect/>
          </a:stretch>
        </p:blipFill>
        <p:spPr>
          <a:xfrm>
            <a:off x="1103524" y="1470588"/>
            <a:ext cx="4602837" cy="5398655"/>
          </a:xfrm>
          <a:prstGeom prst="rect">
            <a:avLst/>
          </a:prstGeom>
        </p:spPr>
      </p:pic>
      <p:pic>
        <p:nvPicPr>
          <p:cNvPr id="10" name="Picture 9">
            <a:extLst>
              <a:ext uri="{FF2B5EF4-FFF2-40B4-BE49-F238E27FC236}">
                <a16:creationId xmlns:a16="http://schemas.microsoft.com/office/drawing/2014/main" id="{0663DB8B-E1D4-4DFC-82BA-3C4AA0476572}"/>
              </a:ext>
            </a:extLst>
          </p:cNvPr>
          <p:cNvPicPr>
            <a:picLocks noChangeAspect="1"/>
          </p:cNvPicPr>
          <p:nvPr/>
        </p:nvPicPr>
        <p:blipFill>
          <a:blip r:embed="rId3"/>
          <a:stretch>
            <a:fillRect/>
          </a:stretch>
        </p:blipFill>
        <p:spPr>
          <a:xfrm>
            <a:off x="6372110" y="1436858"/>
            <a:ext cx="4499090" cy="5421142"/>
          </a:xfrm>
          <a:prstGeom prst="rect">
            <a:avLst/>
          </a:prstGeom>
        </p:spPr>
      </p:pic>
    </p:spTree>
    <p:extLst>
      <p:ext uri="{BB962C8B-B14F-4D97-AF65-F5344CB8AC3E}">
        <p14:creationId xmlns:p14="http://schemas.microsoft.com/office/powerpoint/2010/main" val="405548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D321-B71D-45DC-B870-DF1EA90F3C31}"/>
              </a:ext>
            </a:extLst>
          </p:cNvPr>
          <p:cNvSpPr>
            <a:spLocks noGrp="1"/>
          </p:cNvSpPr>
          <p:nvPr>
            <p:ph type="title"/>
          </p:nvPr>
        </p:nvSpPr>
        <p:spPr>
          <a:xfrm>
            <a:off x="804672" y="964692"/>
            <a:ext cx="3066937" cy="1188720"/>
          </a:xfrm>
        </p:spPr>
        <p:txBody>
          <a:bodyPr vert="horz" lIns="182880" tIns="182880" rIns="182880" bIns="182880" rtlCol="0" anchor="ctr">
            <a:noAutofit/>
          </a:bodyPr>
          <a:lstStyle/>
          <a:p>
            <a:r>
              <a:rPr lang="en-US" sz="2400" dirty="0">
                <a:solidFill>
                  <a:schemeClr val="tx1">
                    <a:lumMod val="85000"/>
                    <a:lumOff val="15000"/>
                  </a:schemeClr>
                </a:solidFill>
              </a:rPr>
              <a:t>R305.1 minimum height</a:t>
            </a:r>
          </a:p>
        </p:txBody>
      </p:sp>
      <p:sp>
        <p:nvSpPr>
          <p:cNvPr id="4" name="Text Placeholder 3">
            <a:extLst>
              <a:ext uri="{FF2B5EF4-FFF2-40B4-BE49-F238E27FC236}">
                <a16:creationId xmlns:a16="http://schemas.microsoft.com/office/drawing/2014/main" id="{E2B2DBA6-4792-4F4F-BF6E-4585B0D04509}"/>
              </a:ext>
            </a:extLst>
          </p:cNvPr>
          <p:cNvSpPr>
            <a:spLocks noGrp="1"/>
          </p:cNvSpPr>
          <p:nvPr>
            <p:ph type="body" sz="half" idx="2"/>
          </p:nvPr>
        </p:nvSpPr>
        <p:spPr>
          <a:xfrm>
            <a:off x="803244" y="2638044"/>
            <a:ext cx="3063765" cy="3263206"/>
          </a:xfrm>
        </p:spPr>
        <p:txBody>
          <a:bodyPr vert="horz" lIns="91440" tIns="45720" rIns="91440" bIns="45720" rtlCol="0">
            <a:normAutofit/>
          </a:bodyPr>
          <a:lstStyle/>
          <a:p>
            <a:pPr indent="-228600" algn="l">
              <a:buFont typeface="Arial" panose="020B0604020202020204" pitchFamily="34" charset="0"/>
              <a:buChar char="•"/>
            </a:pPr>
            <a:r>
              <a:rPr lang="en-US" sz="1600" dirty="0">
                <a:solidFill>
                  <a:srgbClr val="FF0000"/>
                </a:solidFill>
              </a:rPr>
              <a:t>New Exception</a:t>
            </a:r>
          </a:p>
          <a:p>
            <a:pPr indent="-228600" algn="l">
              <a:buFont typeface="Arial" panose="020B0604020202020204" pitchFamily="34" charset="0"/>
              <a:buChar char="•"/>
            </a:pPr>
            <a:r>
              <a:rPr lang="en-US" sz="1600" dirty="0">
                <a:solidFill>
                  <a:schemeClr val="bg1"/>
                </a:solidFill>
              </a:rPr>
              <a:t>“4. Beams and girders spaced apart not less than 36 inches in clear finished width shall project not more than 78 inches from the finished floor.”</a:t>
            </a:r>
          </a:p>
          <a:p>
            <a:pPr indent="-228600" algn="l">
              <a:buFont typeface="Arial" panose="020B0604020202020204" pitchFamily="34" charset="0"/>
              <a:buChar char="•"/>
            </a:pPr>
            <a:r>
              <a:rPr lang="en-US" sz="1600" dirty="0">
                <a:solidFill>
                  <a:schemeClr val="bg1"/>
                </a:solidFill>
              </a:rPr>
              <a:t>This exception is NOT applicable to basements.</a:t>
            </a:r>
          </a:p>
        </p:txBody>
      </p:sp>
      <p:sp>
        <p:nvSpPr>
          <p:cNvPr id="10" name="Rectangle 9">
            <a:extLst>
              <a:ext uri="{FF2B5EF4-FFF2-40B4-BE49-F238E27FC236}">
                <a16:creationId xmlns:a16="http://schemas.microsoft.com/office/drawing/2014/main" id="{B9A6A8C2-8B3A-4AD3-AFCC-F1D3F1F0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F64937-39B5-4AB3-A2EF-EA689BA60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7201531-7569-4F84-BD4D-88C1A7B0AB8F}"/>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524185" y="1293275"/>
            <a:ext cx="4825425" cy="4279392"/>
          </a:xfrm>
          <a:prstGeom prst="rect">
            <a:avLst/>
          </a:prstGeom>
          <a:noFill/>
        </p:spPr>
      </p:pic>
    </p:spTree>
    <p:extLst>
      <p:ext uri="{BB962C8B-B14F-4D97-AF65-F5344CB8AC3E}">
        <p14:creationId xmlns:p14="http://schemas.microsoft.com/office/powerpoint/2010/main" val="144612599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1010</TotalTime>
  <Words>1509</Words>
  <Application>Microsoft Office PowerPoint</Application>
  <PresentationFormat>Widescreen</PresentationFormat>
  <Paragraphs>148</Paragraphs>
  <Slides>40</Slides>
  <Notes>33</Notes>
  <HiddenSlides>14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Gill Sans MT</vt:lpstr>
      <vt:lpstr>Roboto</vt:lpstr>
      <vt:lpstr>Parcel</vt:lpstr>
      <vt:lpstr>Significant Changes to the 2021 irc</vt:lpstr>
      <vt:lpstr>Definitions</vt:lpstr>
      <vt:lpstr>R202 Grade floor eero</vt:lpstr>
      <vt:lpstr>Building planning</vt:lpstr>
      <vt:lpstr>R301.1.4 Intermodal Shipping Containers</vt:lpstr>
      <vt:lpstr>R302.2.2 Common Walls</vt:lpstr>
      <vt:lpstr>PowerPoint Presentation</vt:lpstr>
      <vt:lpstr>302.3 – Two family dwelling separation  relaxation/clarification</vt:lpstr>
      <vt:lpstr>R305.1 minimum height</vt:lpstr>
      <vt:lpstr>R310.1 emergency escape and rescue opening required</vt:lpstr>
      <vt:lpstr> 310.7.1 EERO in existing buildings</vt:lpstr>
      <vt:lpstr>R311.7 / 311.8 – stairs and ramps</vt:lpstr>
      <vt:lpstr>Smoke alarms R314.3 location</vt:lpstr>
      <vt:lpstr>PowerPoint Presentation</vt:lpstr>
      <vt:lpstr>Storm shelters R323.1.1 Sealed documentation</vt:lpstr>
      <vt:lpstr>315.2 – Carbon monoxide alarms</vt:lpstr>
      <vt:lpstr>320 Accessibility for  live / work units</vt:lpstr>
      <vt:lpstr>Building construction</vt:lpstr>
      <vt:lpstr>BIPV (tesla?) do not need the MFD walk path – when no shock hazard</vt:lpstr>
      <vt:lpstr>Habitable attics - 326</vt:lpstr>
      <vt:lpstr>R507.4 Deck post height</vt:lpstr>
      <vt:lpstr>decks R507.10 Exterior guards</vt:lpstr>
      <vt:lpstr>PowerPoint Presentation</vt:lpstr>
      <vt:lpstr>R609.4.1 garage door labeling</vt:lpstr>
      <vt:lpstr>R702.7 Vapor retarders</vt:lpstr>
      <vt:lpstr>Fuel gas</vt:lpstr>
      <vt:lpstr>G2414.8.3 threaded joint sealing</vt:lpstr>
      <vt:lpstr>G2427.5.5.1 chimney lining</vt:lpstr>
      <vt:lpstr>Plumbing</vt:lpstr>
      <vt:lpstr>P2905.3 hot water supply to fixtures</vt:lpstr>
      <vt:lpstr>electrical</vt:lpstr>
      <vt:lpstr>E3606.5 surge protection</vt:lpstr>
      <vt:lpstr>E3901.4.2 island and peninsular countertops and work surfaces spaces</vt:lpstr>
      <vt:lpstr>PowerPoint Presentation</vt:lpstr>
      <vt:lpstr>E3902.5 basement receptacles</vt:lpstr>
      <vt:lpstr>E3902.9 laundry areas</vt:lpstr>
      <vt:lpstr>E3902.10 Indoor damp and wet locations.</vt:lpstr>
      <vt:lpstr>E4002.11 bathtub and shower space</vt:lpstr>
      <vt:lpstr>PowerPoint Presentation</vt:lpstr>
      <vt:lpstr>This is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Changes to the 2021 irc</dc:title>
  <dc:creator>Iris Gilbert</dc:creator>
  <cp:lastModifiedBy>Darren Emery</cp:lastModifiedBy>
  <cp:revision>10</cp:revision>
  <cp:lastPrinted>2021-12-01T15:34:24Z</cp:lastPrinted>
  <dcterms:created xsi:type="dcterms:W3CDTF">2021-10-01T18:51:18Z</dcterms:created>
  <dcterms:modified xsi:type="dcterms:W3CDTF">2023-01-03T17:31:51Z</dcterms:modified>
</cp:coreProperties>
</file>