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5"/>
  </p:notesMasterIdLst>
  <p:sldIdLst>
    <p:sldId id="256" r:id="rId2"/>
    <p:sldId id="258" r:id="rId3"/>
    <p:sldId id="273"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8947" autoAdjust="0"/>
  </p:normalViewPr>
  <p:slideViewPr>
    <p:cSldViewPr snapToGrid="0">
      <p:cViewPr varScale="1">
        <p:scale>
          <a:sx n="90" d="100"/>
          <a:sy n="90" d="100"/>
        </p:scale>
        <p:origin x="139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7607CA-EBB2-4087-B49E-C16A8CEE743C}" type="datetimeFigureOut">
              <a:rPr lang="en-US" smtClean="0"/>
              <a:t>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59E93C-6FBB-440D-8A0D-B6ADFAA9D726}" type="slidenum">
              <a:rPr lang="en-US" smtClean="0"/>
              <a:t>‹#›</a:t>
            </a:fld>
            <a:endParaRPr lang="en-US"/>
          </a:p>
        </p:txBody>
      </p:sp>
    </p:spTree>
    <p:extLst>
      <p:ext uri="{BB962C8B-B14F-4D97-AF65-F5344CB8AC3E}">
        <p14:creationId xmlns:p14="http://schemas.microsoft.com/office/powerpoint/2010/main" val="41017819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59E93C-6FBB-440D-8A0D-B6ADFAA9D726}" type="slidenum">
              <a:rPr lang="en-US" smtClean="0"/>
              <a:t>2</a:t>
            </a:fld>
            <a:endParaRPr lang="en-US"/>
          </a:p>
        </p:txBody>
      </p:sp>
    </p:spTree>
    <p:extLst>
      <p:ext uri="{BB962C8B-B14F-4D97-AF65-F5344CB8AC3E}">
        <p14:creationId xmlns:p14="http://schemas.microsoft.com/office/powerpoint/2010/main" val="2416894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59E93C-6FBB-440D-8A0D-B6ADFAA9D726}" type="slidenum">
              <a:rPr lang="en-US" smtClean="0"/>
              <a:t>3</a:t>
            </a:fld>
            <a:endParaRPr lang="en-US"/>
          </a:p>
        </p:txBody>
      </p:sp>
    </p:spTree>
    <p:extLst>
      <p:ext uri="{BB962C8B-B14F-4D97-AF65-F5344CB8AC3E}">
        <p14:creationId xmlns:p14="http://schemas.microsoft.com/office/powerpoint/2010/main" val="402065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1/3/2023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60EA64-D806-43AC-9DF2-F8C432F32B4C}" type="datetimeFigureOut">
              <a:rPr lang="en-US" dirty="0"/>
              <a:t>1/3/2023</a:t>
            </a:fld>
            <a:endParaRPr lang="en-US" dirty="0"/>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1160EA64-D806-43AC-9DF2-F8C432F32B4C}" type="datetimeFigureOut">
              <a:rPr lang="en-US" dirty="0"/>
              <a:pPr/>
              <a:t>1/3/2023</a:t>
            </a:fld>
            <a:endParaRPr lang="en-US" dirty="0"/>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1/3/2023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A3983-F3A7-4ED2-901D-8A60D1435039}"/>
              </a:ext>
            </a:extLst>
          </p:cNvPr>
          <p:cNvSpPr>
            <a:spLocks noGrp="1"/>
          </p:cNvSpPr>
          <p:nvPr>
            <p:ph type="ctrTitle"/>
          </p:nvPr>
        </p:nvSpPr>
        <p:spPr/>
        <p:txBody>
          <a:bodyPr/>
          <a:lstStyle/>
          <a:p>
            <a:r>
              <a:rPr lang="en-US" dirty="0"/>
              <a:t>Significant Changes to the 2021 ISPSC</a:t>
            </a:r>
          </a:p>
        </p:txBody>
      </p:sp>
    </p:spTree>
    <p:extLst>
      <p:ext uri="{BB962C8B-B14F-4D97-AF65-F5344CB8AC3E}">
        <p14:creationId xmlns:p14="http://schemas.microsoft.com/office/powerpoint/2010/main" val="3678007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8715-A7B0-4044-80C8-53569F865C8F}"/>
              </a:ext>
            </a:extLst>
          </p:cNvPr>
          <p:cNvSpPr>
            <a:spLocks noGrp="1"/>
          </p:cNvSpPr>
          <p:nvPr>
            <p:ph type="title"/>
          </p:nvPr>
        </p:nvSpPr>
        <p:spPr>
          <a:xfrm>
            <a:off x="2231136" y="964692"/>
            <a:ext cx="7729728" cy="1188720"/>
          </a:xfrm>
          <a:noFill/>
          <a:ln>
            <a:solidFill>
              <a:srgbClr val="FFFFFF"/>
            </a:solidFill>
          </a:ln>
        </p:spPr>
        <p:txBody>
          <a:bodyPr>
            <a:normAutofit/>
          </a:bodyPr>
          <a:lstStyle/>
          <a:p>
            <a:r>
              <a:rPr lang="en-US" dirty="0">
                <a:solidFill>
                  <a:schemeClr val="tx1"/>
                </a:solidFill>
              </a:rPr>
              <a:t>Section 305 Barrier Requirement</a:t>
            </a:r>
          </a:p>
        </p:txBody>
      </p:sp>
      <p:sp>
        <p:nvSpPr>
          <p:cNvPr id="3" name="Content Placeholder 2">
            <a:extLst>
              <a:ext uri="{FF2B5EF4-FFF2-40B4-BE49-F238E27FC236}">
                <a16:creationId xmlns:a16="http://schemas.microsoft.com/office/drawing/2014/main" id="{6833A7FE-B2ED-4374-B41E-39F49BCF0046}"/>
              </a:ext>
            </a:extLst>
          </p:cNvPr>
          <p:cNvSpPr>
            <a:spLocks noGrp="1"/>
          </p:cNvSpPr>
          <p:nvPr>
            <p:ph idx="1"/>
          </p:nvPr>
        </p:nvSpPr>
        <p:spPr>
          <a:xfrm>
            <a:off x="2231136" y="2638044"/>
            <a:ext cx="7729728" cy="3101983"/>
          </a:xfrm>
          <a:solidFill>
            <a:schemeClr val="tx1">
              <a:lumMod val="50000"/>
              <a:alpha val="83000"/>
            </a:schemeClr>
          </a:solidFill>
        </p:spPr>
        <p:txBody>
          <a:bodyPr>
            <a:normAutofit/>
          </a:bodyPr>
          <a:lstStyle/>
          <a:p>
            <a:r>
              <a:rPr lang="en-US" sz="2000" b="1" i="0" dirty="0">
                <a:solidFill>
                  <a:schemeClr val="tx1"/>
                </a:solidFill>
                <a:effectLst/>
                <a:latin typeface="Roboto" panose="02000000000000000000" pitchFamily="2" charset="0"/>
              </a:rPr>
              <a:t>New Section</a:t>
            </a:r>
          </a:p>
          <a:p>
            <a:r>
              <a:rPr lang="en-US" sz="2000" b="1" i="0" dirty="0">
                <a:solidFill>
                  <a:schemeClr val="tx1"/>
                </a:solidFill>
                <a:effectLst/>
                <a:latin typeface="Roboto" panose="02000000000000000000" pitchFamily="2" charset="0"/>
              </a:rPr>
              <a:t>305.1.1 Construction fencing required. </a:t>
            </a:r>
            <a:r>
              <a:rPr lang="en-US" sz="2000" i="0" dirty="0">
                <a:solidFill>
                  <a:schemeClr val="tx1"/>
                </a:solidFill>
                <a:effectLst/>
                <a:latin typeface="Roboto" panose="02000000000000000000" pitchFamily="2" charset="0"/>
              </a:rPr>
              <a:t>The construction sites for in-ground swimming pools and spas shall be provided with construction fencing to surround the site from the time any excavation occurs up to the time that the permanent barrier is completed. The fencing shall be not less than 4 feet (1219 mm) in height.</a:t>
            </a:r>
            <a:endParaRPr lang="en-US" sz="2000" b="1" dirty="0"/>
          </a:p>
        </p:txBody>
      </p:sp>
    </p:spTree>
    <p:extLst>
      <p:ext uri="{BB962C8B-B14F-4D97-AF65-F5344CB8AC3E}">
        <p14:creationId xmlns:p14="http://schemas.microsoft.com/office/powerpoint/2010/main" val="339397307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2EC16-A74C-4692-8977-280AA5C3043A}"/>
              </a:ext>
            </a:extLst>
          </p:cNvPr>
          <p:cNvSpPr>
            <a:spLocks noGrp="1"/>
          </p:cNvSpPr>
          <p:nvPr>
            <p:ph type="title"/>
          </p:nvPr>
        </p:nvSpPr>
        <p:spPr/>
        <p:txBody>
          <a:bodyPr/>
          <a:lstStyle/>
          <a:p>
            <a:r>
              <a:rPr lang="en-US" dirty="0"/>
              <a:t>Appendix A – Board of Appeals</a:t>
            </a:r>
          </a:p>
        </p:txBody>
      </p:sp>
      <p:sp>
        <p:nvSpPr>
          <p:cNvPr id="6" name="Content Placeholder 5">
            <a:extLst>
              <a:ext uri="{FF2B5EF4-FFF2-40B4-BE49-F238E27FC236}">
                <a16:creationId xmlns:a16="http://schemas.microsoft.com/office/drawing/2014/main" id="{50BD8750-1B6D-4260-B0E4-D9E54B5E648A}"/>
              </a:ext>
            </a:extLst>
          </p:cNvPr>
          <p:cNvSpPr>
            <a:spLocks noGrp="1"/>
          </p:cNvSpPr>
          <p:nvPr>
            <p:ph idx="1"/>
          </p:nvPr>
        </p:nvSpPr>
        <p:spPr/>
        <p:txBody>
          <a:bodyPr>
            <a:normAutofit/>
          </a:bodyPr>
          <a:lstStyle/>
          <a:p>
            <a:r>
              <a:rPr lang="en-US" sz="2400" dirty="0">
                <a:solidFill>
                  <a:schemeClr val="tx1"/>
                </a:solidFill>
              </a:rPr>
              <a:t>New Section</a:t>
            </a:r>
          </a:p>
          <a:p>
            <a:r>
              <a:rPr lang="en-US" sz="2400" dirty="0">
                <a:solidFill>
                  <a:schemeClr val="tx1"/>
                </a:solidFill>
              </a:rPr>
              <a:t>This section would call for the creation of a Swimming Pool and Spa Appeals Board.</a:t>
            </a:r>
          </a:p>
        </p:txBody>
      </p:sp>
    </p:spTree>
    <p:extLst>
      <p:ext uri="{BB962C8B-B14F-4D97-AF65-F5344CB8AC3E}">
        <p14:creationId xmlns:p14="http://schemas.microsoft.com/office/powerpoint/2010/main" val="1167764111"/>
      </p:ext>
    </p:extLst>
  </p:cSld>
  <p:clrMapOvr>
    <a:masterClrMapping/>
  </p:clrMapOvr>
</p:sld>
</file>

<file path=ppt/theme/theme1.xml><?xml version="1.0" encoding="utf-8"?>
<a:theme xmlns:a="http://schemas.openxmlformats.org/drawingml/2006/main" name="Parcel">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468</TotalTime>
  <Words>95</Words>
  <Application>Microsoft Office PowerPoint</Application>
  <PresentationFormat>Widescreen</PresentationFormat>
  <Paragraphs>9</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Gill Sans MT</vt:lpstr>
      <vt:lpstr>Roboto</vt:lpstr>
      <vt:lpstr>Parcel</vt:lpstr>
      <vt:lpstr>Significant Changes to the 2021 ISPSC</vt:lpstr>
      <vt:lpstr>Section 305 Barrier Requirement</vt:lpstr>
      <vt:lpstr>Appendix A – Board of Appeals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Significant Changes to the 2021 irc</dc:title>
  <dc:creator>Iris Gilbert</dc:creator>
  <cp:lastModifiedBy>Darren Emery</cp:lastModifiedBy>
  <cp:revision>8</cp:revision>
  <dcterms:created xsi:type="dcterms:W3CDTF">2021-10-01T18:51:18Z</dcterms:created>
  <dcterms:modified xsi:type="dcterms:W3CDTF">2023-01-03T17:35:14Z</dcterms:modified>
</cp:coreProperties>
</file>